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1" r:id="rId2"/>
  </p:sldMasterIdLst>
  <p:sldIdLst>
    <p:sldId id="256" r:id="rId3"/>
    <p:sldId id="279" r:id="rId4"/>
    <p:sldId id="280" r:id="rId5"/>
    <p:sldId id="281" r:id="rId6"/>
    <p:sldId id="257" r:id="rId7"/>
    <p:sldId id="258" r:id="rId8"/>
    <p:sldId id="261" r:id="rId9"/>
    <p:sldId id="259" r:id="rId10"/>
    <p:sldId id="260"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1520488"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095" autoAdjust="0"/>
  </p:normalViewPr>
  <p:slideViewPr>
    <p:cSldViewPr snapToGrid="0">
      <p:cViewPr varScale="1">
        <p:scale>
          <a:sx n="63" d="100"/>
          <a:sy n="63" d="100"/>
        </p:scale>
        <p:origin x="788" y="48"/>
      </p:cViewPr>
      <p:guideLst>
        <p:guide orient="horz" pos="2160"/>
        <p:guide pos="3629"/>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440061" y="1122363"/>
            <a:ext cx="8640366" cy="2387600"/>
          </a:xfrm>
        </p:spPr>
        <p:txBody>
          <a:bodyPr anchor="b"/>
          <a:lstStyle>
            <a:lvl1pPr algn="ctr">
              <a:defRPr sz="5669"/>
            </a:lvl1pPr>
          </a:lstStyle>
          <a:p>
            <a:r>
              <a:rPr lang="hu-HU"/>
              <a:t>Mintacím szerkesztése</a:t>
            </a:r>
            <a:endParaRPr lang="en-US" dirty="0"/>
          </a:p>
        </p:txBody>
      </p:sp>
      <p:sp>
        <p:nvSpPr>
          <p:cNvPr id="3" name="Subtitle 2"/>
          <p:cNvSpPr>
            <a:spLocks noGrp="1"/>
          </p:cNvSpPr>
          <p:nvPr>
            <p:ph type="subTitle" idx="1"/>
          </p:nvPr>
        </p:nvSpPr>
        <p:spPr>
          <a:xfrm>
            <a:off x="1440061" y="3602038"/>
            <a:ext cx="8640366" cy="1655762"/>
          </a:xfrm>
        </p:spPr>
        <p:txBody>
          <a:bodyPr/>
          <a:lstStyle>
            <a:lvl1pPr marL="0" indent="0" algn="ctr">
              <a:buNone/>
              <a:defRPr sz="2268"/>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255F124F-CA62-4D48-B1E0-D39CFF455F52}" type="datetimeFigureOut">
              <a:rPr lang="hu-HU" smtClean="0"/>
              <a:t>2022. 11. 14.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141279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55F124F-CA62-4D48-B1E0-D39CFF455F52}" type="datetimeFigureOut">
              <a:rPr lang="hu-HU" smtClean="0"/>
              <a:t>2022. 11. 14.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212205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4349" y="365125"/>
            <a:ext cx="248410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792033" y="365125"/>
            <a:ext cx="730831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55F124F-CA62-4D48-B1E0-D39CFF455F52}" type="datetimeFigureOut">
              <a:rPr lang="hu-HU" smtClean="0"/>
              <a:t>2022. 11. 14.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3089767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2" name="Title 1"/>
          <p:cNvSpPr>
            <a:spLocks noGrp="1"/>
          </p:cNvSpPr>
          <p:nvPr>
            <p:ph type="ctrTitle"/>
          </p:nvPr>
        </p:nvSpPr>
        <p:spPr>
          <a:xfrm>
            <a:off x="1654570" y="1300786"/>
            <a:ext cx="8211349" cy="2509213"/>
          </a:xfrm>
        </p:spPr>
        <p:txBody>
          <a:bodyPr anchor="b">
            <a:normAutofit/>
          </a:bodyPr>
          <a:lstStyle>
            <a:lvl1pPr algn="ctr">
              <a:defRPr sz="4536"/>
            </a:lvl1pPr>
          </a:lstStyle>
          <a:p>
            <a:r>
              <a:rPr lang="hu-HU"/>
              <a:t>Mintacím szerkesztése</a:t>
            </a:r>
            <a:endParaRPr lang="en-US" dirty="0"/>
          </a:p>
        </p:txBody>
      </p:sp>
      <p:sp>
        <p:nvSpPr>
          <p:cNvPr id="3" name="Subtitle 2"/>
          <p:cNvSpPr>
            <a:spLocks noGrp="1"/>
          </p:cNvSpPr>
          <p:nvPr>
            <p:ph type="subTitle" idx="1"/>
          </p:nvPr>
        </p:nvSpPr>
        <p:spPr>
          <a:xfrm>
            <a:off x="1654570" y="3886201"/>
            <a:ext cx="8211349" cy="1371599"/>
          </a:xfrm>
        </p:spPr>
        <p:txBody>
          <a:bodyPr>
            <a:normAutofit/>
          </a:bodyPr>
          <a:lstStyle>
            <a:lvl1pPr marL="0" indent="0" algn="ctr">
              <a:buNone/>
              <a:defRPr sz="2079">
                <a:solidFill>
                  <a:schemeClr val="bg1">
                    <a:lumMod val="50000"/>
                  </a:schemeClr>
                </a:solidFill>
              </a:defRPr>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255F124F-CA62-4D48-B1E0-D39CFF455F52}" type="datetimeFigureOut">
              <a:rPr lang="hu-HU" smtClean="0"/>
              <a:t>2022. 11. 14.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3470195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12" name="Content Placeholder 2"/>
          <p:cNvSpPr>
            <a:spLocks noGrp="1"/>
          </p:cNvSpPr>
          <p:nvPr>
            <p:ph sz="quarter" idx="13"/>
          </p:nvPr>
        </p:nvSpPr>
        <p:spPr>
          <a:xfrm>
            <a:off x="863445" y="2367093"/>
            <a:ext cx="9793006" cy="342410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55F124F-CA62-4D48-B1E0-D39CFF455F52}" type="datetimeFigureOut">
              <a:rPr lang="hu-HU" smtClean="0"/>
              <a:t>2022. 11. 14.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393961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2" name="Title 1"/>
          <p:cNvSpPr>
            <a:spLocks noGrp="1"/>
          </p:cNvSpPr>
          <p:nvPr>
            <p:ph type="title"/>
          </p:nvPr>
        </p:nvSpPr>
        <p:spPr>
          <a:xfrm>
            <a:off x="863445" y="828564"/>
            <a:ext cx="9781597" cy="2736819"/>
          </a:xfrm>
        </p:spPr>
        <p:txBody>
          <a:bodyPr anchor="b">
            <a:normAutofit/>
          </a:bodyPr>
          <a:lstStyle>
            <a:lvl1pPr>
              <a:defRPr sz="3780"/>
            </a:lvl1pPr>
          </a:lstStyle>
          <a:p>
            <a:r>
              <a:rPr lang="hu-HU"/>
              <a:t>Mintacím szerkesztése</a:t>
            </a:r>
            <a:endParaRPr lang="en-US" dirty="0"/>
          </a:p>
        </p:txBody>
      </p:sp>
      <p:sp>
        <p:nvSpPr>
          <p:cNvPr id="3" name="Text Placeholder 2"/>
          <p:cNvSpPr>
            <a:spLocks noGrp="1"/>
          </p:cNvSpPr>
          <p:nvPr>
            <p:ph type="body" idx="1"/>
          </p:nvPr>
        </p:nvSpPr>
        <p:spPr>
          <a:xfrm>
            <a:off x="863445" y="3657458"/>
            <a:ext cx="9781597" cy="1368183"/>
          </a:xfrm>
        </p:spPr>
        <p:txBody>
          <a:bodyPr>
            <a:normAutofit/>
          </a:bodyPr>
          <a:lstStyle>
            <a:lvl1pPr marL="0" indent="0" algn="ctr">
              <a:buNone/>
              <a:defRPr sz="1890">
                <a:solidFill>
                  <a:schemeClr val="bg1">
                    <a:lumMod val="50000"/>
                  </a:schemeClr>
                </a:solidFill>
              </a:defRPr>
            </a:lvl1pPr>
            <a:lvl2pPr marL="432008" indent="0">
              <a:buNone/>
              <a:defRPr sz="1890">
                <a:solidFill>
                  <a:schemeClr val="tx1">
                    <a:tint val="75000"/>
                  </a:schemeClr>
                </a:solidFill>
              </a:defRPr>
            </a:lvl2pPr>
            <a:lvl3pPr marL="864017" indent="0">
              <a:buNone/>
              <a:defRPr sz="1701">
                <a:solidFill>
                  <a:schemeClr val="tx1">
                    <a:tint val="75000"/>
                  </a:schemeClr>
                </a:solidFill>
              </a:defRPr>
            </a:lvl3pPr>
            <a:lvl4pPr marL="1296025" indent="0">
              <a:buNone/>
              <a:defRPr sz="1512">
                <a:solidFill>
                  <a:schemeClr val="tx1">
                    <a:tint val="75000"/>
                  </a:schemeClr>
                </a:solidFill>
              </a:defRPr>
            </a:lvl4pPr>
            <a:lvl5pPr marL="1728033" indent="0">
              <a:buNone/>
              <a:defRPr sz="1512">
                <a:solidFill>
                  <a:schemeClr val="tx1">
                    <a:tint val="75000"/>
                  </a:schemeClr>
                </a:solidFill>
              </a:defRPr>
            </a:lvl5pPr>
            <a:lvl6pPr marL="2160041" indent="0">
              <a:buNone/>
              <a:defRPr sz="1512">
                <a:solidFill>
                  <a:schemeClr val="tx1">
                    <a:tint val="75000"/>
                  </a:schemeClr>
                </a:solidFill>
              </a:defRPr>
            </a:lvl6pPr>
            <a:lvl7pPr marL="2592050" indent="0">
              <a:buNone/>
              <a:defRPr sz="1512">
                <a:solidFill>
                  <a:schemeClr val="tx1">
                    <a:tint val="75000"/>
                  </a:schemeClr>
                </a:solidFill>
              </a:defRPr>
            </a:lvl7pPr>
            <a:lvl8pPr marL="3024058" indent="0">
              <a:buNone/>
              <a:defRPr sz="1512">
                <a:solidFill>
                  <a:schemeClr val="tx1">
                    <a:tint val="75000"/>
                  </a:schemeClr>
                </a:solidFill>
              </a:defRPr>
            </a:lvl8pPr>
            <a:lvl9pPr marL="3456066" indent="0">
              <a:buNone/>
              <a:defRPr sz="1512">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255F124F-CA62-4D48-B1E0-D39CFF455F52}" type="datetimeFigureOut">
              <a:rPr lang="hu-HU" smtClean="0"/>
              <a:t>2022. 11. 14.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2851144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14" name="Title 1"/>
          <p:cNvSpPr>
            <a:spLocks noGrp="1"/>
          </p:cNvSpPr>
          <p:nvPr>
            <p:ph type="title"/>
          </p:nvPr>
        </p:nvSpPr>
        <p:spPr>
          <a:xfrm>
            <a:off x="863446" y="618518"/>
            <a:ext cx="9793597" cy="1596177"/>
          </a:xfrm>
        </p:spPr>
        <p:txBody>
          <a:bodyPr/>
          <a:lstStyle/>
          <a:p>
            <a:r>
              <a:rPr lang="hu-HU"/>
              <a:t>Mintacím szerkesztése</a:t>
            </a:r>
            <a:endParaRPr lang="en-US" dirty="0"/>
          </a:p>
        </p:txBody>
      </p:sp>
      <p:sp>
        <p:nvSpPr>
          <p:cNvPr id="12" name="Content Placeholder 2"/>
          <p:cNvSpPr>
            <a:spLocks noGrp="1"/>
          </p:cNvSpPr>
          <p:nvPr>
            <p:ph sz="quarter" idx="13"/>
          </p:nvPr>
        </p:nvSpPr>
        <p:spPr>
          <a:xfrm>
            <a:off x="863445" y="2367093"/>
            <a:ext cx="4824796" cy="342410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3" name="Content Placeholder 3"/>
          <p:cNvSpPr>
            <a:spLocks noGrp="1"/>
          </p:cNvSpPr>
          <p:nvPr>
            <p:ph sz="quarter" idx="14"/>
          </p:nvPr>
        </p:nvSpPr>
        <p:spPr>
          <a:xfrm>
            <a:off x="5832247" y="2367093"/>
            <a:ext cx="4824204" cy="342410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255F124F-CA62-4D48-B1E0-D39CFF455F52}" type="datetimeFigureOut">
              <a:rPr lang="hu-HU" smtClean="0"/>
              <a:t>2022. 11. 14.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2642154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14" name="Title 1"/>
          <p:cNvSpPr>
            <a:spLocks noGrp="1"/>
          </p:cNvSpPr>
          <p:nvPr>
            <p:ph type="title"/>
          </p:nvPr>
        </p:nvSpPr>
        <p:spPr>
          <a:xfrm>
            <a:off x="863446" y="618518"/>
            <a:ext cx="9793597" cy="1596177"/>
          </a:xfrm>
        </p:spPr>
        <p:txBody>
          <a:bodyPr/>
          <a:lstStyle/>
          <a:p>
            <a:r>
              <a:rPr lang="hu-HU"/>
              <a:t>Mintacím szerkesztése</a:t>
            </a:r>
            <a:endParaRPr lang="en-US" dirty="0"/>
          </a:p>
        </p:txBody>
      </p:sp>
      <p:sp>
        <p:nvSpPr>
          <p:cNvPr id="3" name="Text Placeholder 2"/>
          <p:cNvSpPr>
            <a:spLocks noGrp="1"/>
          </p:cNvSpPr>
          <p:nvPr>
            <p:ph type="body" idx="1"/>
          </p:nvPr>
        </p:nvSpPr>
        <p:spPr>
          <a:xfrm>
            <a:off x="1083191" y="2371018"/>
            <a:ext cx="4605052" cy="679994"/>
          </a:xfrm>
        </p:spPr>
        <p:txBody>
          <a:bodyPr anchor="b">
            <a:noAutofit/>
          </a:bodyPr>
          <a:lstStyle>
            <a:lvl1pPr marL="0" indent="0">
              <a:lnSpc>
                <a:spcPct val="85000"/>
              </a:lnSpc>
              <a:buNone/>
              <a:defRPr sz="2457" b="0">
                <a:solidFill>
                  <a:schemeClr val="tx1"/>
                </a:solidFill>
              </a:defRPr>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hu-HU"/>
              <a:t>Mintaszöveg szerkesztése</a:t>
            </a:r>
          </a:p>
        </p:txBody>
      </p:sp>
      <p:sp>
        <p:nvSpPr>
          <p:cNvPr id="12" name="Content Placeholder 3"/>
          <p:cNvSpPr>
            <a:spLocks noGrp="1"/>
          </p:cNvSpPr>
          <p:nvPr>
            <p:ph sz="quarter" idx="13"/>
          </p:nvPr>
        </p:nvSpPr>
        <p:spPr>
          <a:xfrm>
            <a:off x="863445" y="3051013"/>
            <a:ext cx="4824797" cy="274018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044120" y="2371018"/>
            <a:ext cx="4612924" cy="679994"/>
          </a:xfrm>
        </p:spPr>
        <p:txBody>
          <a:bodyPr anchor="b">
            <a:noAutofit/>
          </a:bodyPr>
          <a:lstStyle>
            <a:lvl1pPr marL="0" indent="0">
              <a:lnSpc>
                <a:spcPct val="85000"/>
              </a:lnSpc>
              <a:buNone/>
              <a:defRPr sz="2457" b="0">
                <a:solidFill>
                  <a:schemeClr val="tx1"/>
                </a:solidFill>
              </a:defRPr>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hu-HU"/>
              <a:t>Mintaszöveg szerkesztése</a:t>
            </a:r>
          </a:p>
        </p:txBody>
      </p:sp>
      <p:sp>
        <p:nvSpPr>
          <p:cNvPr id="13" name="Content Placeholder 5"/>
          <p:cNvSpPr>
            <a:spLocks noGrp="1"/>
          </p:cNvSpPr>
          <p:nvPr>
            <p:ph sz="quarter" idx="14"/>
          </p:nvPr>
        </p:nvSpPr>
        <p:spPr>
          <a:xfrm>
            <a:off x="5832248" y="3051013"/>
            <a:ext cx="4824205" cy="274018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255F124F-CA62-4D48-B1E0-D39CFF455F52}" type="datetimeFigureOut">
              <a:rPr lang="hu-HU" smtClean="0"/>
              <a:t>2022. 11. 14.</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2135785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255F124F-CA62-4D48-B1E0-D39CFF455F52}" type="datetimeFigureOut">
              <a:rPr lang="hu-HU" smtClean="0"/>
              <a:t>2022. 11. 14.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4046829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2" name="Date Placeholder 1"/>
          <p:cNvSpPr>
            <a:spLocks noGrp="1"/>
          </p:cNvSpPr>
          <p:nvPr>
            <p:ph type="dt" sz="half" idx="10"/>
          </p:nvPr>
        </p:nvSpPr>
        <p:spPr/>
        <p:txBody>
          <a:bodyPr/>
          <a:lstStyle/>
          <a:p>
            <a:fld id="{255F124F-CA62-4D48-B1E0-D39CFF455F52}" type="datetimeFigureOut">
              <a:rPr lang="hu-HU" smtClean="0"/>
              <a:t>2022. 11. 14.</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1479607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2" name="Title 1"/>
          <p:cNvSpPr>
            <a:spLocks noGrp="1"/>
          </p:cNvSpPr>
          <p:nvPr>
            <p:ph type="title"/>
          </p:nvPr>
        </p:nvSpPr>
        <p:spPr>
          <a:xfrm>
            <a:off x="863446" y="609600"/>
            <a:ext cx="3718918" cy="2023252"/>
          </a:xfrm>
        </p:spPr>
        <p:txBody>
          <a:bodyPr anchor="b"/>
          <a:lstStyle>
            <a:lvl1pPr algn="ctr">
              <a:defRPr sz="3024"/>
            </a:lvl1pPr>
          </a:lstStyle>
          <a:p>
            <a:r>
              <a:rPr lang="hu-HU"/>
              <a:t>Mintacím szerkesztése</a:t>
            </a:r>
            <a:endParaRPr lang="en-US" dirty="0"/>
          </a:p>
        </p:txBody>
      </p:sp>
      <p:sp>
        <p:nvSpPr>
          <p:cNvPr id="10" name="Content Placeholder 2"/>
          <p:cNvSpPr>
            <a:spLocks noGrp="1"/>
          </p:cNvSpPr>
          <p:nvPr>
            <p:ph sz="quarter" idx="13"/>
          </p:nvPr>
        </p:nvSpPr>
        <p:spPr>
          <a:xfrm>
            <a:off x="4798372" y="609601"/>
            <a:ext cx="5858670" cy="518159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63445" y="2632852"/>
            <a:ext cx="3718919" cy="3158348"/>
          </a:xfrm>
        </p:spPr>
        <p:txBody>
          <a:bodyPr/>
          <a:lstStyle>
            <a:lvl1pPr marL="0" indent="0" algn="ctr">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hu-HU"/>
              <a:t>Mintaszöveg szerkesztése</a:t>
            </a:r>
          </a:p>
        </p:txBody>
      </p:sp>
      <p:sp>
        <p:nvSpPr>
          <p:cNvPr id="5" name="Date Placeholder 4"/>
          <p:cNvSpPr>
            <a:spLocks noGrp="1"/>
          </p:cNvSpPr>
          <p:nvPr>
            <p:ph type="dt" sz="half" idx="10"/>
          </p:nvPr>
        </p:nvSpPr>
        <p:spPr/>
        <p:txBody>
          <a:bodyPr/>
          <a:lstStyle/>
          <a:p>
            <a:fld id="{255F124F-CA62-4D48-B1E0-D39CFF455F52}" type="datetimeFigureOut">
              <a:rPr lang="hu-HU" smtClean="0"/>
              <a:t>2022. 11. 14.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418287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55F124F-CA62-4D48-B1E0-D39CFF455F52}" type="datetimeFigureOut">
              <a:rPr lang="hu-HU" smtClean="0"/>
              <a:t>2022. 11. 14.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18600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2" name="Title 1"/>
          <p:cNvSpPr>
            <a:spLocks noGrp="1"/>
          </p:cNvSpPr>
          <p:nvPr>
            <p:ph type="title"/>
          </p:nvPr>
        </p:nvSpPr>
        <p:spPr>
          <a:xfrm>
            <a:off x="863446" y="609600"/>
            <a:ext cx="5608082" cy="2023254"/>
          </a:xfrm>
        </p:spPr>
        <p:txBody>
          <a:bodyPr anchor="b"/>
          <a:lstStyle>
            <a:lvl1pPr algn="ctr">
              <a:defRPr sz="3024"/>
            </a:lvl1pPr>
          </a:lstStyle>
          <a:p>
            <a:r>
              <a:rPr lang="hu-HU"/>
              <a:t>Mintacím szerkesztése</a:t>
            </a:r>
            <a:endParaRPr lang="en-US" dirty="0"/>
          </a:p>
        </p:txBody>
      </p:sp>
      <p:sp>
        <p:nvSpPr>
          <p:cNvPr id="3" name="Picture Placeholder 2"/>
          <p:cNvSpPr>
            <a:spLocks noGrp="1" noChangeAspect="1"/>
          </p:cNvSpPr>
          <p:nvPr>
            <p:ph type="pic" idx="1"/>
          </p:nvPr>
        </p:nvSpPr>
        <p:spPr>
          <a:xfrm>
            <a:off x="7015859" y="609601"/>
            <a:ext cx="307605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024"/>
            </a:lvl1pPr>
            <a:lvl2pPr marL="432008" indent="0">
              <a:buNone/>
              <a:defRPr sz="2646"/>
            </a:lvl2pPr>
            <a:lvl3pPr marL="864017" indent="0">
              <a:buNone/>
              <a:defRPr sz="2268"/>
            </a:lvl3pPr>
            <a:lvl4pPr marL="1296025" indent="0">
              <a:buNone/>
              <a:defRPr sz="1890"/>
            </a:lvl4pPr>
            <a:lvl5pPr marL="1728033" indent="0">
              <a:buNone/>
              <a:defRPr sz="1890"/>
            </a:lvl5pPr>
            <a:lvl6pPr marL="2160041" indent="0">
              <a:buNone/>
              <a:defRPr sz="1890"/>
            </a:lvl6pPr>
            <a:lvl7pPr marL="2592050" indent="0">
              <a:buNone/>
              <a:defRPr sz="1890"/>
            </a:lvl7pPr>
            <a:lvl8pPr marL="3024058" indent="0">
              <a:buNone/>
              <a:defRPr sz="1890"/>
            </a:lvl8pPr>
            <a:lvl9pPr marL="3456066" indent="0">
              <a:buNone/>
              <a:defRPr sz="1890"/>
            </a:lvl9pPr>
          </a:lstStyle>
          <a:p>
            <a:r>
              <a:rPr lang="hu-HU"/>
              <a:t>Kép beszúrásához kattintson az ikonra</a:t>
            </a:r>
            <a:endParaRPr lang="en-US" dirty="0"/>
          </a:p>
        </p:txBody>
      </p:sp>
      <p:sp>
        <p:nvSpPr>
          <p:cNvPr id="4" name="Text Placeholder 3"/>
          <p:cNvSpPr>
            <a:spLocks noGrp="1"/>
          </p:cNvSpPr>
          <p:nvPr>
            <p:ph type="body" sz="half" idx="2"/>
          </p:nvPr>
        </p:nvSpPr>
        <p:spPr>
          <a:xfrm>
            <a:off x="863465" y="2632853"/>
            <a:ext cx="5608063" cy="3158347"/>
          </a:xfrm>
        </p:spPr>
        <p:txBody>
          <a:bodyPr/>
          <a:lstStyle>
            <a:lvl1pPr marL="0" indent="0" algn="ctr">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hu-HU"/>
              <a:t>Mintaszöveg szerkesztése</a:t>
            </a:r>
          </a:p>
        </p:txBody>
      </p:sp>
      <p:sp>
        <p:nvSpPr>
          <p:cNvPr id="5" name="Date Placeholder 4"/>
          <p:cNvSpPr>
            <a:spLocks noGrp="1"/>
          </p:cNvSpPr>
          <p:nvPr>
            <p:ph type="dt" sz="half" idx="10"/>
          </p:nvPr>
        </p:nvSpPr>
        <p:spPr/>
        <p:txBody>
          <a:bodyPr/>
          <a:lstStyle/>
          <a:p>
            <a:fld id="{255F124F-CA62-4D48-B1E0-D39CFF455F52}" type="datetimeFigureOut">
              <a:rPr lang="hu-HU" smtClean="0"/>
              <a:t>2022. 11. 14.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1627558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2" name="Title 1"/>
          <p:cNvSpPr>
            <a:spLocks noGrp="1"/>
          </p:cNvSpPr>
          <p:nvPr>
            <p:ph type="title"/>
          </p:nvPr>
        </p:nvSpPr>
        <p:spPr>
          <a:xfrm>
            <a:off x="863464" y="4289374"/>
            <a:ext cx="9793579" cy="811610"/>
          </a:xfrm>
        </p:spPr>
        <p:txBody>
          <a:bodyPr anchor="b"/>
          <a:lstStyle>
            <a:lvl1pPr>
              <a:defRPr sz="3024"/>
            </a:lvl1pPr>
          </a:lstStyle>
          <a:p>
            <a:r>
              <a:rPr lang="hu-HU"/>
              <a:t>Mintacím szerkesztése</a:t>
            </a:r>
            <a:endParaRPr lang="en-US" dirty="0"/>
          </a:p>
        </p:txBody>
      </p:sp>
      <p:sp>
        <p:nvSpPr>
          <p:cNvPr id="3" name="Picture Placeholder 2"/>
          <p:cNvSpPr>
            <a:spLocks noGrp="1" noChangeAspect="1"/>
          </p:cNvSpPr>
          <p:nvPr>
            <p:ph type="pic" idx="1"/>
          </p:nvPr>
        </p:nvSpPr>
        <p:spPr>
          <a:xfrm>
            <a:off x="1119490" y="698261"/>
            <a:ext cx="9281526"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024"/>
            </a:lvl1pPr>
            <a:lvl2pPr marL="432008" indent="0">
              <a:buNone/>
              <a:defRPr sz="2646"/>
            </a:lvl2pPr>
            <a:lvl3pPr marL="864017" indent="0">
              <a:buNone/>
              <a:defRPr sz="2268"/>
            </a:lvl3pPr>
            <a:lvl4pPr marL="1296025" indent="0">
              <a:buNone/>
              <a:defRPr sz="1890"/>
            </a:lvl4pPr>
            <a:lvl5pPr marL="1728033" indent="0">
              <a:buNone/>
              <a:defRPr sz="1890"/>
            </a:lvl5pPr>
            <a:lvl6pPr marL="2160041" indent="0">
              <a:buNone/>
              <a:defRPr sz="1890"/>
            </a:lvl6pPr>
            <a:lvl7pPr marL="2592050" indent="0">
              <a:buNone/>
              <a:defRPr sz="1890"/>
            </a:lvl7pPr>
            <a:lvl8pPr marL="3024058" indent="0">
              <a:buNone/>
              <a:defRPr sz="1890"/>
            </a:lvl8pPr>
            <a:lvl9pPr marL="3456066" indent="0">
              <a:buNone/>
              <a:defRPr sz="1890"/>
            </a:lvl9pPr>
          </a:lstStyle>
          <a:p>
            <a:r>
              <a:rPr lang="hu-HU"/>
              <a:t>Kép beszúrásához kattintson az ikonra</a:t>
            </a:r>
            <a:endParaRPr lang="en-US" dirty="0"/>
          </a:p>
        </p:txBody>
      </p:sp>
      <p:sp>
        <p:nvSpPr>
          <p:cNvPr id="4" name="Text Placeholder 3"/>
          <p:cNvSpPr>
            <a:spLocks noGrp="1"/>
          </p:cNvSpPr>
          <p:nvPr>
            <p:ph type="body" sz="half" idx="2"/>
          </p:nvPr>
        </p:nvSpPr>
        <p:spPr>
          <a:xfrm>
            <a:off x="863445" y="5108728"/>
            <a:ext cx="9793598" cy="682472"/>
          </a:xfrm>
        </p:spPr>
        <p:txBody>
          <a:bodyPr/>
          <a:lstStyle>
            <a:lvl1pPr marL="0" indent="0" algn="ctr">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hu-HU"/>
              <a:t>Mintaszöveg szerkesztése</a:t>
            </a:r>
          </a:p>
        </p:txBody>
      </p:sp>
      <p:sp>
        <p:nvSpPr>
          <p:cNvPr id="5" name="Date Placeholder 4"/>
          <p:cNvSpPr>
            <a:spLocks noGrp="1"/>
          </p:cNvSpPr>
          <p:nvPr>
            <p:ph type="dt" sz="half" idx="10"/>
          </p:nvPr>
        </p:nvSpPr>
        <p:spPr/>
        <p:txBody>
          <a:bodyPr/>
          <a:lstStyle/>
          <a:p>
            <a:fld id="{255F124F-CA62-4D48-B1E0-D39CFF455F52}" type="datetimeFigureOut">
              <a:rPr lang="hu-HU" smtClean="0"/>
              <a:t>2022. 11. 14.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1005354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2" name="Title 1"/>
          <p:cNvSpPr>
            <a:spLocks noGrp="1"/>
          </p:cNvSpPr>
          <p:nvPr>
            <p:ph type="title"/>
          </p:nvPr>
        </p:nvSpPr>
        <p:spPr>
          <a:xfrm>
            <a:off x="863445" y="609600"/>
            <a:ext cx="9793598" cy="3427245"/>
          </a:xfrm>
        </p:spPr>
        <p:txBody>
          <a:bodyPr anchor="ctr"/>
          <a:lstStyle>
            <a:lvl1pPr algn="ctr">
              <a:defRPr sz="3024"/>
            </a:lvl1pPr>
          </a:lstStyle>
          <a:p>
            <a:r>
              <a:rPr lang="hu-HU"/>
              <a:t>Mintacím szerkesztése</a:t>
            </a:r>
            <a:endParaRPr lang="en-US" dirty="0"/>
          </a:p>
        </p:txBody>
      </p:sp>
      <p:sp>
        <p:nvSpPr>
          <p:cNvPr id="4" name="Text Placeholder 3"/>
          <p:cNvSpPr>
            <a:spLocks noGrp="1"/>
          </p:cNvSpPr>
          <p:nvPr>
            <p:ph type="body" sz="half" idx="2"/>
          </p:nvPr>
        </p:nvSpPr>
        <p:spPr>
          <a:xfrm>
            <a:off x="863446" y="4204821"/>
            <a:ext cx="9793598" cy="1586380"/>
          </a:xfrm>
        </p:spPr>
        <p:txBody>
          <a:bodyPr anchor="ctr"/>
          <a:lstStyle>
            <a:lvl1pPr marL="0" indent="0" algn="ctr">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hu-HU"/>
              <a:t>Mintaszöveg szerkesztése</a:t>
            </a:r>
          </a:p>
        </p:txBody>
      </p:sp>
      <p:sp>
        <p:nvSpPr>
          <p:cNvPr id="5" name="Date Placeholder 4"/>
          <p:cNvSpPr>
            <a:spLocks noGrp="1"/>
          </p:cNvSpPr>
          <p:nvPr>
            <p:ph type="dt" sz="half" idx="10"/>
          </p:nvPr>
        </p:nvSpPr>
        <p:spPr/>
        <p:txBody>
          <a:bodyPr/>
          <a:lstStyle/>
          <a:p>
            <a:fld id="{255F124F-CA62-4D48-B1E0-D39CFF455F52}" type="datetimeFigureOut">
              <a:rPr lang="hu-HU" smtClean="0"/>
              <a:t>2022. 11. 14.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2362419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2" name="Title 1"/>
          <p:cNvSpPr>
            <a:spLocks noGrp="1"/>
          </p:cNvSpPr>
          <p:nvPr>
            <p:ph type="title"/>
          </p:nvPr>
        </p:nvSpPr>
        <p:spPr>
          <a:xfrm>
            <a:off x="1366558" y="609600"/>
            <a:ext cx="8790374" cy="2992904"/>
          </a:xfrm>
        </p:spPr>
        <p:txBody>
          <a:bodyPr anchor="ctr"/>
          <a:lstStyle>
            <a:lvl1pPr>
              <a:defRPr sz="3024"/>
            </a:lvl1pPr>
          </a:lstStyle>
          <a:p>
            <a:r>
              <a:rPr lang="hu-HU"/>
              <a:t>Mintacím szerkesztése</a:t>
            </a:r>
            <a:endParaRPr lang="en-US" dirty="0"/>
          </a:p>
        </p:txBody>
      </p:sp>
      <p:sp>
        <p:nvSpPr>
          <p:cNvPr id="12" name="Text Placeholder 3"/>
          <p:cNvSpPr>
            <a:spLocks noGrp="1"/>
          </p:cNvSpPr>
          <p:nvPr>
            <p:ph type="body" sz="half" idx="13"/>
          </p:nvPr>
        </p:nvSpPr>
        <p:spPr>
          <a:xfrm>
            <a:off x="1625875" y="3610032"/>
            <a:ext cx="8270239" cy="594788"/>
          </a:xfrm>
        </p:spPr>
        <p:txBody>
          <a:bodyPr anchor="t">
            <a:normAutofit/>
          </a:bodyPr>
          <a:lstStyle>
            <a:lvl1pPr marL="0" indent="0">
              <a:buNone/>
              <a:defRPr sz="1323"/>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hu-HU"/>
              <a:t>Mintaszöveg szerkesztése</a:t>
            </a:r>
          </a:p>
        </p:txBody>
      </p:sp>
      <p:sp>
        <p:nvSpPr>
          <p:cNvPr id="4" name="Text Placeholder 3"/>
          <p:cNvSpPr>
            <a:spLocks noGrp="1"/>
          </p:cNvSpPr>
          <p:nvPr>
            <p:ph type="body" sz="half" idx="2"/>
          </p:nvPr>
        </p:nvSpPr>
        <p:spPr>
          <a:xfrm>
            <a:off x="863445" y="4372797"/>
            <a:ext cx="9793598" cy="1421053"/>
          </a:xfrm>
        </p:spPr>
        <p:txBody>
          <a:bodyPr anchor="ctr">
            <a:normAutofit/>
          </a:bodyPr>
          <a:lstStyle>
            <a:lvl1pPr marL="0" indent="0" algn="ctr">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hu-HU"/>
              <a:t>Mintaszöveg szerkesztése</a:t>
            </a:r>
          </a:p>
        </p:txBody>
      </p:sp>
      <p:sp>
        <p:nvSpPr>
          <p:cNvPr id="5" name="Date Placeholder 4"/>
          <p:cNvSpPr>
            <a:spLocks noGrp="1"/>
          </p:cNvSpPr>
          <p:nvPr>
            <p:ph type="dt" sz="half" idx="10"/>
          </p:nvPr>
        </p:nvSpPr>
        <p:spPr/>
        <p:txBody>
          <a:bodyPr/>
          <a:lstStyle/>
          <a:p>
            <a:fld id="{255F124F-CA62-4D48-B1E0-D39CFF455F52}" type="datetimeFigureOut">
              <a:rPr lang="hu-HU" smtClean="0"/>
              <a:t>2022. 11. 14.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94FC1B3-6304-4C4D-9B91-FCD265A997B5}" type="slidenum">
              <a:rPr lang="hu-HU" smtClean="0"/>
              <a:t>‹#›</a:t>
            </a:fld>
            <a:endParaRPr lang="hu-HU"/>
          </a:p>
        </p:txBody>
      </p:sp>
      <p:sp>
        <p:nvSpPr>
          <p:cNvPr id="13" name="TextBox 12"/>
          <p:cNvSpPr txBox="1"/>
          <p:nvPr/>
        </p:nvSpPr>
        <p:spPr>
          <a:xfrm>
            <a:off x="946328" y="754166"/>
            <a:ext cx="576024" cy="584776"/>
          </a:xfrm>
          <a:prstGeom prst="rect">
            <a:avLst/>
          </a:prstGeom>
        </p:spPr>
        <p:txBody>
          <a:bodyPr vert="horz" lIns="86404" tIns="43202" rIns="86404" bIns="4320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559" dirty="0">
                <a:solidFill>
                  <a:schemeClr val="tx1"/>
                </a:solidFill>
                <a:effectLst/>
              </a:rPr>
              <a:t>“</a:t>
            </a:r>
          </a:p>
        </p:txBody>
      </p:sp>
      <p:sp>
        <p:nvSpPr>
          <p:cNvPr id="14" name="TextBox 13"/>
          <p:cNvSpPr txBox="1"/>
          <p:nvPr/>
        </p:nvSpPr>
        <p:spPr>
          <a:xfrm>
            <a:off x="9976068" y="2993578"/>
            <a:ext cx="576024" cy="584776"/>
          </a:xfrm>
          <a:prstGeom prst="rect">
            <a:avLst/>
          </a:prstGeom>
        </p:spPr>
        <p:txBody>
          <a:bodyPr vert="horz" lIns="86404" tIns="43202" rIns="86404" bIns="4320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559" dirty="0">
                <a:solidFill>
                  <a:schemeClr val="tx1"/>
                </a:solidFill>
                <a:effectLst/>
              </a:rPr>
              <a:t>”</a:t>
            </a:r>
          </a:p>
        </p:txBody>
      </p:sp>
    </p:spTree>
    <p:extLst>
      <p:ext uri="{BB962C8B-B14F-4D97-AF65-F5344CB8AC3E}">
        <p14:creationId xmlns:p14="http://schemas.microsoft.com/office/powerpoint/2010/main" val="4075839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2" name="Title 1"/>
          <p:cNvSpPr>
            <a:spLocks noGrp="1"/>
          </p:cNvSpPr>
          <p:nvPr>
            <p:ph type="title"/>
          </p:nvPr>
        </p:nvSpPr>
        <p:spPr>
          <a:xfrm>
            <a:off x="863446" y="2138722"/>
            <a:ext cx="9793598" cy="2511835"/>
          </a:xfrm>
        </p:spPr>
        <p:txBody>
          <a:bodyPr anchor="b"/>
          <a:lstStyle>
            <a:lvl1pPr algn="ctr">
              <a:defRPr sz="3024"/>
            </a:lvl1pPr>
          </a:lstStyle>
          <a:p>
            <a:r>
              <a:rPr lang="hu-HU"/>
              <a:t>Mintacím szerkesztése</a:t>
            </a:r>
            <a:endParaRPr lang="en-US" dirty="0"/>
          </a:p>
        </p:txBody>
      </p:sp>
      <p:sp>
        <p:nvSpPr>
          <p:cNvPr id="4" name="Text Placeholder 3"/>
          <p:cNvSpPr>
            <a:spLocks noGrp="1"/>
          </p:cNvSpPr>
          <p:nvPr>
            <p:ph type="body" sz="half" idx="2"/>
          </p:nvPr>
        </p:nvSpPr>
        <p:spPr>
          <a:xfrm>
            <a:off x="863446" y="4662335"/>
            <a:ext cx="9793598" cy="1140644"/>
          </a:xfrm>
        </p:spPr>
        <p:txBody>
          <a:bodyPr anchor="t"/>
          <a:lstStyle>
            <a:lvl1pPr marL="0" indent="0" algn="ctr">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hu-HU"/>
              <a:t>Mintaszöveg szerkesztése</a:t>
            </a:r>
          </a:p>
        </p:txBody>
      </p:sp>
      <p:sp>
        <p:nvSpPr>
          <p:cNvPr id="5" name="Date Placeholder 4"/>
          <p:cNvSpPr>
            <a:spLocks noGrp="1"/>
          </p:cNvSpPr>
          <p:nvPr>
            <p:ph type="dt" sz="half" idx="10"/>
          </p:nvPr>
        </p:nvSpPr>
        <p:spPr/>
        <p:txBody>
          <a:bodyPr/>
          <a:lstStyle/>
          <a:p>
            <a:fld id="{255F124F-CA62-4D48-B1E0-D39CFF455F52}" type="datetimeFigureOut">
              <a:rPr lang="hu-HU" smtClean="0"/>
              <a:t>2022. 11. 14.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2068767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15" name="Title 1"/>
          <p:cNvSpPr>
            <a:spLocks noGrp="1"/>
          </p:cNvSpPr>
          <p:nvPr>
            <p:ph type="title"/>
          </p:nvPr>
        </p:nvSpPr>
        <p:spPr>
          <a:xfrm>
            <a:off x="863445" y="609600"/>
            <a:ext cx="9793598" cy="1605094"/>
          </a:xfrm>
        </p:spPr>
        <p:txBody>
          <a:bodyPr/>
          <a:lstStyle/>
          <a:p>
            <a:r>
              <a:rPr lang="hu-HU"/>
              <a:t>Mintacím szerkesztése</a:t>
            </a:r>
            <a:endParaRPr lang="en-US" dirty="0"/>
          </a:p>
        </p:txBody>
      </p:sp>
      <p:sp>
        <p:nvSpPr>
          <p:cNvPr id="7" name="Text Placeholder 2"/>
          <p:cNvSpPr>
            <a:spLocks noGrp="1"/>
          </p:cNvSpPr>
          <p:nvPr>
            <p:ph type="body" idx="1"/>
          </p:nvPr>
        </p:nvSpPr>
        <p:spPr>
          <a:xfrm>
            <a:off x="863445" y="2367093"/>
            <a:ext cx="3117275" cy="576262"/>
          </a:xfrm>
        </p:spPr>
        <p:txBody>
          <a:bodyPr anchor="b">
            <a:noAutofit/>
          </a:bodyPr>
          <a:lstStyle>
            <a:lvl1pPr marL="0" indent="0" algn="ctr">
              <a:lnSpc>
                <a:spcPct val="85000"/>
              </a:lnSpc>
              <a:buNone/>
              <a:defRPr sz="2268" b="0">
                <a:solidFill>
                  <a:schemeClr val="tx1"/>
                </a:solidFill>
              </a:defRPr>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hu-HU"/>
              <a:t>Mintaszöveg szerkesztése</a:t>
            </a:r>
          </a:p>
        </p:txBody>
      </p:sp>
      <p:sp>
        <p:nvSpPr>
          <p:cNvPr id="8" name="Text Placeholder 3"/>
          <p:cNvSpPr>
            <a:spLocks noGrp="1"/>
          </p:cNvSpPr>
          <p:nvPr>
            <p:ph type="body" sz="half" idx="15"/>
          </p:nvPr>
        </p:nvSpPr>
        <p:spPr>
          <a:xfrm>
            <a:off x="863445" y="2943356"/>
            <a:ext cx="3117275" cy="2847845"/>
          </a:xfrm>
        </p:spPr>
        <p:txBody>
          <a:bodyPr anchor="t">
            <a:normAutofit/>
          </a:bodyPr>
          <a:lstStyle>
            <a:lvl1pPr marL="0" indent="0" algn="ctr">
              <a:buNone/>
              <a:defRPr sz="1323"/>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hu-HU"/>
              <a:t>Mintaszöveg szerkesztése</a:t>
            </a:r>
          </a:p>
        </p:txBody>
      </p:sp>
      <p:sp>
        <p:nvSpPr>
          <p:cNvPr id="9" name="Text Placeholder 4"/>
          <p:cNvSpPr>
            <a:spLocks noGrp="1"/>
          </p:cNvSpPr>
          <p:nvPr>
            <p:ph type="body" sz="quarter" idx="3"/>
          </p:nvPr>
        </p:nvSpPr>
        <p:spPr>
          <a:xfrm>
            <a:off x="4207161" y="2367093"/>
            <a:ext cx="3110230" cy="576262"/>
          </a:xfrm>
        </p:spPr>
        <p:txBody>
          <a:bodyPr anchor="b">
            <a:noAutofit/>
          </a:bodyPr>
          <a:lstStyle>
            <a:lvl1pPr marL="0" indent="0" algn="ctr">
              <a:lnSpc>
                <a:spcPct val="85000"/>
              </a:lnSpc>
              <a:buNone/>
              <a:defRPr sz="2268" b="0">
                <a:solidFill>
                  <a:schemeClr val="tx1"/>
                </a:solidFill>
              </a:defRPr>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hu-HU"/>
              <a:t>Mintaszöveg szerkesztése</a:t>
            </a:r>
          </a:p>
        </p:txBody>
      </p:sp>
      <p:sp>
        <p:nvSpPr>
          <p:cNvPr id="10" name="Text Placeholder 3"/>
          <p:cNvSpPr>
            <a:spLocks noGrp="1"/>
          </p:cNvSpPr>
          <p:nvPr>
            <p:ph type="body" sz="half" idx="16"/>
          </p:nvPr>
        </p:nvSpPr>
        <p:spPr>
          <a:xfrm>
            <a:off x="4196727" y="2943356"/>
            <a:ext cx="3121409" cy="2847845"/>
          </a:xfrm>
        </p:spPr>
        <p:txBody>
          <a:bodyPr anchor="t">
            <a:normAutofit/>
          </a:bodyPr>
          <a:lstStyle>
            <a:lvl1pPr marL="0" indent="0" algn="ctr">
              <a:buNone/>
              <a:defRPr sz="1323"/>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hu-HU"/>
              <a:t>Mintaszöveg szerkesztése</a:t>
            </a:r>
          </a:p>
        </p:txBody>
      </p:sp>
      <p:sp>
        <p:nvSpPr>
          <p:cNvPr id="11" name="Text Placeholder 4"/>
          <p:cNvSpPr>
            <a:spLocks noGrp="1"/>
          </p:cNvSpPr>
          <p:nvPr>
            <p:ph type="body" sz="quarter" idx="13"/>
          </p:nvPr>
        </p:nvSpPr>
        <p:spPr>
          <a:xfrm>
            <a:off x="7534144" y="2367093"/>
            <a:ext cx="3122899" cy="576262"/>
          </a:xfrm>
        </p:spPr>
        <p:txBody>
          <a:bodyPr anchor="b">
            <a:noAutofit/>
          </a:bodyPr>
          <a:lstStyle>
            <a:lvl1pPr marL="0" indent="0" algn="ctr">
              <a:lnSpc>
                <a:spcPct val="85000"/>
              </a:lnSpc>
              <a:buNone/>
              <a:defRPr sz="2268" b="0">
                <a:solidFill>
                  <a:schemeClr val="tx1"/>
                </a:solidFill>
              </a:defRPr>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hu-HU"/>
              <a:t>Mintaszöveg szerkesztése</a:t>
            </a:r>
          </a:p>
        </p:txBody>
      </p:sp>
      <p:sp>
        <p:nvSpPr>
          <p:cNvPr id="12" name="Text Placeholder 3"/>
          <p:cNvSpPr>
            <a:spLocks noGrp="1"/>
          </p:cNvSpPr>
          <p:nvPr>
            <p:ph type="body" sz="half" idx="17"/>
          </p:nvPr>
        </p:nvSpPr>
        <p:spPr>
          <a:xfrm>
            <a:off x="7534144" y="2943356"/>
            <a:ext cx="3122899" cy="2847845"/>
          </a:xfrm>
        </p:spPr>
        <p:txBody>
          <a:bodyPr anchor="t">
            <a:normAutofit/>
          </a:bodyPr>
          <a:lstStyle>
            <a:lvl1pPr marL="0" indent="0" algn="ctr">
              <a:buNone/>
              <a:defRPr sz="1323"/>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hu-HU"/>
              <a:t>Mintaszöveg szerkesztése</a:t>
            </a:r>
          </a:p>
        </p:txBody>
      </p:sp>
      <p:sp>
        <p:nvSpPr>
          <p:cNvPr id="3" name="Date Placeholder 2"/>
          <p:cNvSpPr>
            <a:spLocks noGrp="1"/>
          </p:cNvSpPr>
          <p:nvPr>
            <p:ph type="dt" sz="half" idx="10"/>
          </p:nvPr>
        </p:nvSpPr>
        <p:spPr/>
        <p:txBody>
          <a:bodyPr/>
          <a:lstStyle/>
          <a:p>
            <a:fld id="{255F124F-CA62-4D48-B1E0-D39CFF455F52}" type="datetimeFigureOut">
              <a:rPr lang="hu-HU" smtClean="0"/>
              <a:t>2022. 11. 14.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2059062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30" name="Title 1"/>
          <p:cNvSpPr>
            <a:spLocks noGrp="1"/>
          </p:cNvSpPr>
          <p:nvPr>
            <p:ph type="title"/>
          </p:nvPr>
        </p:nvSpPr>
        <p:spPr>
          <a:xfrm>
            <a:off x="863445" y="610772"/>
            <a:ext cx="9793598" cy="1603922"/>
          </a:xfrm>
        </p:spPr>
        <p:txBody>
          <a:bodyPr/>
          <a:lstStyle/>
          <a:p>
            <a:r>
              <a:rPr lang="hu-HU"/>
              <a:t>Mintacím szerkesztése</a:t>
            </a:r>
            <a:endParaRPr lang="en-US" dirty="0"/>
          </a:p>
        </p:txBody>
      </p:sp>
      <p:sp>
        <p:nvSpPr>
          <p:cNvPr id="19" name="Text Placeholder 2"/>
          <p:cNvSpPr>
            <a:spLocks noGrp="1"/>
          </p:cNvSpPr>
          <p:nvPr>
            <p:ph type="body" idx="1"/>
          </p:nvPr>
        </p:nvSpPr>
        <p:spPr>
          <a:xfrm>
            <a:off x="863446" y="4204820"/>
            <a:ext cx="3114849" cy="576262"/>
          </a:xfrm>
        </p:spPr>
        <p:txBody>
          <a:bodyPr anchor="b">
            <a:noAutofit/>
          </a:bodyPr>
          <a:lstStyle>
            <a:lvl1pPr marL="0" indent="0" algn="ctr">
              <a:lnSpc>
                <a:spcPct val="85000"/>
              </a:lnSpc>
              <a:buNone/>
              <a:defRPr sz="2079" b="0">
                <a:solidFill>
                  <a:schemeClr val="tx1"/>
                </a:solidFill>
              </a:defRPr>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hu-HU"/>
              <a:t>Mintaszöveg szerkesztése</a:t>
            </a:r>
          </a:p>
        </p:txBody>
      </p:sp>
      <p:sp>
        <p:nvSpPr>
          <p:cNvPr id="20" name="Picture Placeholder 2"/>
          <p:cNvSpPr>
            <a:spLocks noGrp="1" noChangeAspect="1"/>
          </p:cNvSpPr>
          <p:nvPr>
            <p:ph type="pic" idx="15"/>
          </p:nvPr>
        </p:nvSpPr>
        <p:spPr>
          <a:xfrm>
            <a:off x="863446" y="2367093"/>
            <a:ext cx="311484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512"/>
            </a:lvl1pPr>
            <a:lvl2pPr marL="432008" indent="0">
              <a:buNone/>
              <a:defRPr sz="1512"/>
            </a:lvl2pPr>
            <a:lvl3pPr marL="864017" indent="0">
              <a:buNone/>
              <a:defRPr sz="1512"/>
            </a:lvl3pPr>
            <a:lvl4pPr marL="1296025" indent="0">
              <a:buNone/>
              <a:defRPr sz="1512"/>
            </a:lvl4pPr>
            <a:lvl5pPr marL="1728033" indent="0">
              <a:buNone/>
              <a:defRPr sz="1512"/>
            </a:lvl5pPr>
            <a:lvl6pPr marL="2160041" indent="0">
              <a:buNone/>
              <a:defRPr sz="1512"/>
            </a:lvl6pPr>
            <a:lvl7pPr marL="2592050" indent="0">
              <a:buNone/>
              <a:defRPr sz="1512"/>
            </a:lvl7pPr>
            <a:lvl8pPr marL="3024058" indent="0">
              <a:buNone/>
              <a:defRPr sz="1512"/>
            </a:lvl8pPr>
            <a:lvl9pPr marL="3456066" indent="0">
              <a:buNone/>
              <a:defRPr sz="1512"/>
            </a:lvl9pPr>
          </a:lstStyle>
          <a:p>
            <a:r>
              <a:rPr lang="hu-HU"/>
              <a:t>Kép beszúrásához kattintson az ikonra</a:t>
            </a:r>
            <a:endParaRPr lang="en-US" dirty="0"/>
          </a:p>
        </p:txBody>
      </p:sp>
      <p:sp>
        <p:nvSpPr>
          <p:cNvPr id="21" name="Text Placeholder 3"/>
          <p:cNvSpPr>
            <a:spLocks noGrp="1"/>
          </p:cNvSpPr>
          <p:nvPr>
            <p:ph type="body" sz="half" idx="18"/>
          </p:nvPr>
        </p:nvSpPr>
        <p:spPr>
          <a:xfrm>
            <a:off x="863446" y="4781082"/>
            <a:ext cx="3114849" cy="1010118"/>
          </a:xfrm>
        </p:spPr>
        <p:txBody>
          <a:bodyPr anchor="t">
            <a:normAutofit/>
          </a:bodyPr>
          <a:lstStyle>
            <a:lvl1pPr marL="0" indent="0" algn="ctr">
              <a:buNone/>
              <a:defRPr sz="1323"/>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hu-HU"/>
              <a:t>Mintaszöveg szerkesztése</a:t>
            </a:r>
          </a:p>
        </p:txBody>
      </p:sp>
      <p:sp>
        <p:nvSpPr>
          <p:cNvPr id="22" name="Text Placeholder 4"/>
          <p:cNvSpPr>
            <a:spLocks noGrp="1"/>
          </p:cNvSpPr>
          <p:nvPr>
            <p:ph type="body" sz="quarter" idx="3"/>
          </p:nvPr>
        </p:nvSpPr>
        <p:spPr>
          <a:xfrm>
            <a:off x="4198060" y="4204820"/>
            <a:ext cx="3119970" cy="576262"/>
          </a:xfrm>
        </p:spPr>
        <p:txBody>
          <a:bodyPr anchor="b">
            <a:noAutofit/>
          </a:bodyPr>
          <a:lstStyle>
            <a:lvl1pPr marL="0" indent="0" algn="ctr">
              <a:lnSpc>
                <a:spcPct val="85000"/>
              </a:lnSpc>
              <a:buNone/>
              <a:defRPr sz="2079" b="0">
                <a:solidFill>
                  <a:schemeClr val="tx1"/>
                </a:solidFill>
              </a:defRPr>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hu-HU"/>
              <a:t>Mintaszöveg szerkesztése</a:t>
            </a:r>
          </a:p>
        </p:txBody>
      </p:sp>
      <p:sp>
        <p:nvSpPr>
          <p:cNvPr id="23" name="Picture Placeholder 2"/>
          <p:cNvSpPr>
            <a:spLocks noGrp="1" noChangeAspect="1"/>
          </p:cNvSpPr>
          <p:nvPr>
            <p:ph type="pic" idx="21"/>
          </p:nvPr>
        </p:nvSpPr>
        <p:spPr>
          <a:xfrm>
            <a:off x="4196727" y="2367093"/>
            <a:ext cx="3121410"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512"/>
            </a:lvl1pPr>
            <a:lvl2pPr marL="432008" indent="0">
              <a:buNone/>
              <a:defRPr sz="1512"/>
            </a:lvl2pPr>
            <a:lvl3pPr marL="864017" indent="0">
              <a:buNone/>
              <a:defRPr sz="1512"/>
            </a:lvl3pPr>
            <a:lvl4pPr marL="1296025" indent="0">
              <a:buNone/>
              <a:defRPr sz="1512"/>
            </a:lvl4pPr>
            <a:lvl5pPr marL="1728033" indent="0">
              <a:buNone/>
              <a:defRPr sz="1512"/>
            </a:lvl5pPr>
            <a:lvl6pPr marL="2160041" indent="0">
              <a:buNone/>
              <a:defRPr sz="1512"/>
            </a:lvl6pPr>
            <a:lvl7pPr marL="2592050" indent="0">
              <a:buNone/>
              <a:defRPr sz="1512"/>
            </a:lvl7pPr>
            <a:lvl8pPr marL="3024058" indent="0">
              <a:buNone/>
              <a:defRPr sz="1512"/>
            </a:lvl8pPr>
            <a:lvl9pPr marL="3456066" indent="0">
              <a:buNone/>
              <a:defRPr sz="1512"/>
            </a:lvl9pPr>
          </a:lstStyle>
          <a:p>
            <a:r>
              <a:rPr lang="hu-HU"/>
              <a:t>Kép beszúrásához kattintson az ikonra</a:t>
            </a:r>
            <a:endParaRPr lang="en-US" dirty="0"/>
          </a:p>
        </p:txBody>
      </p:sp>
      <p:sp>
        <p:nvSpPr>
          <p:cNvPr id="24" name="Text Placeholder 3"/>
          <p:cNvSpPr>
            <a:spLocks noGrp="1"/>
          </p:cNvSpPr>
          <p:nvPr>
            <p:ph type="body" sz="half" idx="19"/>
          </p:nvPr>
        </p:nvSpPr>
        <p:spPr>
          <a:xfrm>
            <a:off x="4196727" y="4781081"/>
            <a:ext cx="3121410" cy="1010119"/>
          </a:xfrm>
        </p:spPr>
        <p:txBody>
          <a:bodyPr anchor="t">
            <a:normAutofit/>
          </a:bodyPr>
          <a:lstStyle>
            <a:lvl1pPr marL="0" indent="0" algn="ctr">
              <a:buNone/>
              <a:defRPr sz="1323"/>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hu-HU"/>
              <a:t>Mintaszöveg szerkesztése</a:t>
            </a:r>
          </a:p>
        </p:txBody>
      </p:sp>
      <p:sp>
        <p:nvSpPr>
          <p:cNvPr id="25" name="Text Placeholder 4"/>
          <p:cNvSpPr>
            <a:spLocks noGrp="1"/>
          </p:cNvSpPr>
          <p:nvPr>
            <p:ph type="body" sz="quarter" idx="13"/>
          </p:nvPr>
        </p:nvSpPr>
        <p:spPr>
          <a:xfrm>
            <a:off x="7534144" y="4204820"/>
            <a:ext cx="3118886" cy="576262"/>
          </a:xfrm>
        </p:spPr>
        <p:txBody>
          <a:bodyPr anchor="b">
            <a:noAutofit/>
          </a:bodyPr>
          <a:lstStyle>
            <a:lvl1pPr marL="0" indent="0" algn="ctr">
              <a:lnSpc>
                <a:spcPct val="85000"/>
              </a:lnSpc>
              <a:buNone/>
              <a:defRPr sz="2079" b="0">
                <a:solidFill>
                  <a:schemeClr val="tx1"/>
                </a:solidFill>
              </a:defRPr>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hu-HU"/>
              <a:t>Mintaszöveg szerkesztése</a:t>
            </a:r>
          </a:p>
        </p:txBody>
      </p:sp>
      <p:sp>
        <p:nvSpPr>
          <p:cNvPr id="26" name="Picture Placeholder 2"/>
          <p:cNvSpPr>
            <a:spLocks noGrp="1" noChangeAspect="1"/>
          </p:cNvSpPr>
          <p:nvPr>
            <p:ph type="pic" idx="22"/>
          </p:nvPr>
        </p:nvSpPr>
        <p:spPr>
          <a:xfrm>
            <a:off x="7534144" y="2367093"/>
            <a:ext cx="3122899"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512"/>
            </a:lvl1pPr>
            <a:lvl2pPr marL="432008" indent="0">
              <a:buNone/>
              <a:defRPr sz="1512"/>
            </a:lvl2pPr>
            <a:lvl3pPr marL="864017" indent="0">
              <a:buNone/>
              <a:defRPr sz="1512"/>
            </a:lvl3pPr>
            <a:lvl4pPr marL="1296025" indent="0">
              <a:buNone/>
              <a:defRPr sz="1512"/>
            </a:lvl4pPr>
            <a:lvl5pPr marL="1728033" indent="0">
              <a:buNone/>
              <a:defRPr sz="1512"/>
            </a:lvl5pPr>
            <a:lvl6pPr marL="2160041" indent="0">
              <a:buNone/>
              <a:defRPr sz="1512"/>
            </a:lvl6pPr>
            <a:lvl7pPr marL="2592050" indent="0">
              <a:buNone/>
              <a:defRPr sz="1512"/>
            </a:lvl7pPr>
            <a:lvl8pPr marL="3024058" indent="0">
              <a:buNone/>
              <a:defRPr sz="1512"/>
            </a:lvl8pPr>
            <a:lvl9pPr marL="3456066" indent="0">
              <a:buNone/>
              <a:defRPr sz="1512"/>
            </a:lvl9pPr>
          </a:lstStyle>
          <a:p>
            <a:r>
              <a:rPr lang="hu-HU"/>
              <a:t>Kép beszúrásához kattintson az ikonra</a:t>
            </a:r>
            <a:endParaRPr lang="en-US" dirty="0"/>
          </a:p>
        </p:txBody>
      </p:sp>
      <p:sp>
        <p:nvSpPr>
          <p:cNvPr id="27" name="Text Placeholder 3"/>
          <p:cNvSpPr>
            <a:spLocks noGrp="1"/>
          </p:cNvSpPr>
          <p:nvPr>
            <p:ph type="body" sz="half" idx="20"/>
          </p:nvPr>
        </p:nvSpPr>
        <p:spPr>
          <a:xfrm>
            <a:off x="7534026" y="4781079"/>
            <a:ext cx="3123017" cy="1010121"/>
          </a:xfrm>
        </p:spPr>
        <p:txBody>
          <a:bodyPr anchor="t">
            <a:normAutofit/>
          </a:bodyPr>
          <a:lstStyle>
            <a:lvl1pPr marL="0" indent="0" algn="ctr">
              <a:buNone/>
              <a:defRPr sz="1323"/>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hu-HU"/>
              <a:t>Mintaszöveg szerkesztése</a:t>
            </a:r>
          </a:p>
        </p:txBody>
      </p:sp>
      <p:sp>
        <p:nvSpPr>
          <p:cNvPr id="3" name="Date Placeholder 2"/>
          <p:cNvSpPr>
            <a:spLocks noGrp="1"/>
          </p:cNvSpPr>
          <p:nvPr>
            <p:ph type="dt" sz="half" idx="10"/>
          </p:nvPr>
        </p:nvSpPr>
        <p:spPr/>
        <p:txBody>
          <a:bodyPr/>
          <a:lstStyle/>
          <a:p>
            <a:fld id="{255F124F-CA62-4D48-B1E0-D39CFF455F52}" type="datetimeFigureOut">
              <a:rPr lang="hu-HU" smtClean="0"/>
              <a:t>2022. 11. 14.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3552650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11" name="Vertical Text Placeholder 2"/>
          <p:cNvSpPr>
            <a:spLocks noGrp="1"/>
          </p:cNvSpPr>
          <p:nvPr>
            <p:ph type="body" orient="vert" sz="quarter" idx="13"/>
          </p:nvPr>
        </p:nvSpPr>
        <p:spPr>
          <a:xfrm>
            <a:off x="863446" y="2367094"/>
            <a:ext cx="9793598" cy="342410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55F124F-CA62-4D48-B1E0-D39CFF455F52}" type="datetimeFigureOut">
              <a:rPr lang="hu-HU" smtClean="0"/>
              <a:t>2022. 11. 14.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982628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20488" cy="6858000"/>
          </a:xfrm>
          <a:prstGeom prst="rect">
            <a:avLst/>
          </a:prstGeom>
        </p:spPr>
      </p:pic>
      <p:sp>
        <p:nvSpPr>
          <p:cNvPr id="2" name="Vertical Title 1"/>
          <p:cNvSpPr>
            <a:spLocks noGrp="1"/>
          </p:cNvSpPr>
          <p:nvPr>
            <p:ph type="title" orient="vert"/>
          </p:nvPr>
        </p:nvSpPr>
        <p:spPr>
          <a:xfrm>
            <a:off x="8244349" y="609602"/>
            <a:ext cx="2412694" cy="5181599"/>
          </a:xfrm>
        </p:spPr>
        <p:txBody>
          <a:bodyPr vert="eaVert"/>
          <a:lstStyle>
            <a:lvl1pPr algn="l">
              <a:defRPr/>
            </a:lvl1pPr>
          </a:lstStyle>
          <a:p>
            <a:r>
              <a:rPr lang="hu-HU"/>
              <a:t>Mintacím szerkesztése</a:t>
            </a:r>
            <a:endParaRPr lang="en-US" dirty="0"/>
          </a:p>
        </p:txBody>
      </p:sp>
      <p:sp>
        <p:nvSpPr>
          <p:cNvPr id="8" name="Vertical Text Placeholder 2"/>
          <p:cNvSpPr>
            <a:spLocks noGrp="1"/>
          </p:cNvSpPr>
          <p:nvPr>
            <p:ph type="body" orient="vert" sz="quarter" idx="13"/>
          </p:nvPr>
        </p:nvSpPr>
        <p:spPr>
          <a:xfrm>
            <a:off x="863446" y="609602"/>
            <a:ext cx="7236896" cy="5181599"/>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55F124F-CA62-4D48-B1E0-D39CFF455F52}" type="datetimeFigureOut">
              <a:rPr lang="hu-HU" smtClean="0"/>
              <a:t>2022. 11. 14.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1863457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BD3F16DA-029A-412A-948A-23140009848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xmlns="" id="{35BF3911-3F6C-405C-9C6C-FFAB4F5B9E93}"/>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AC5F4B2E-DE10-44E6-9633-C57487ADB159}"/>
              </a:ext>
            </a:extLst>
          </p:cNvPr>
          <p:cNvSpPr>
            <a:spLocks noGrp="1"/>
          </p:cNvSpPr>
          <p:nvPr>
            <p:ph type="dt" sz="half" idx="10"/>
          </p:nvPr>
        </p:nvSpPr>
        <p:spPr/>
        <p:txBody>
          <a:bodyPr/>
          <a:lstStyle/>
          <a:p>
            <a:fld id="{255F124F-CA62-4D48-B1E0-D39CFF455F52}" type="datetimeFigureOut">
              <a:rPr lang="hu-HU" smtClean="0"/>
              <a:t>2022. 11. 14.</a:t>
            </a:fld>
            <a:endParaRPr lang="hu-HU"/>
          </a:p>
        </p:txBody>
      </p:sp>
      <p:sp>
        <p:nvSpPr>
          <p:cNvPr id="5" name="Élőláb helye 4">
            <a:extLst>
              <a:ext uri="{FF2B5EF4-FFF2-40B4-BE49-F238E27FC236}">
                <a16:creationId xmlns:a16="http://schemas.microsoft.com/office/drawing/2014/main" xmlns="" id="{A1594233-5AE8-4459-97A0-ADA33E31C36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3784335F-C872-40EC-BCBE-5CD0334DDC0B}"/>
              </a:ext>
            </a:extLst>
          </p:cNvPr>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152114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786033" y="1709739"/>
            <a:ext cx="9936421" cy="2852737"/>
          </a:xfrm>
        </p:spPr>
        <p:txBody>
          <a:bodyPr anchor="b"/>
          <a:lstStyle>
            <a:lvl1pPr>
              <a:defRPr sz="5669"/>
            </a:lvl1pPr>
          </a:lstStyle>
          <a:p>
            <a:r>
              <a:rPr lang="hu-HU"/>
              <a:t>Mintacím szerkesztése</a:t>
            </a:r>
            <a:endParaRPr lang="en-US" dirty="0"/>
          </a:p>
        </p:txBody>
      </p:sp>
      <p:sp>
        <p:nvSpPr>
          <p:cNvPr id="3" name="Text Placeholder 2"/>
          <p:cNvSpPr>
            <a:spLocks noGrp="1"/>
          </p:cNvSpPr>
          <p:nvPr>
            <p:ph type="body" idx="1"/>
          </p:nvPr>
        </p:nvSpPr>
        <p:spPr>
          <a:xfrm>
            <a:off x="786033" y="4589464"/>
            <a:ext cx="9936421" cy="1500187"/>
          </a:xfrm>
        </p:spPr>
        <p:txBody>
          <a:bodyPr/>
          <a:lstStyle>
            <a:lvl1pPr marL="0" indent="0">
              <a:buNone/>
              <a:defRPr sz="2268">
                <a:solidFill>
                  <a:schemeClr val="tx1">
                    <a:tint val="75000"/>
                  </a:schemeClr>
                </a:solidFill>
              </a:defRPr>
            </a:lvl1pPr>
            <a:lvl2pPr marL="432008" indent="0">
              <a:buNone/>
              <a:defRPr sz="1890">
                <a:solidFill>
                  <a:schemeClr val="tx1">
                    <a:tint val="75000"/>
                  </a:schemeClr>
                </a:solidFill>
              </a:defRPr>
            </a:lvl2pPr>
            <a:lvl3pPr marL="864017" indent="0">
              <a:buNone/>
              <a:defRPr sz="1701">
                <a:solidFill>
                  <a:schemeClr val="tx1">
                    <a:tint val="75000"/>
                  </a:schemeClr>
                </a:solidFill>
              </a:defRPr>
            </a:lvl3pPr>
            <a:lvl4pPr marL="1296025" indent="0">
              <a:buNone/>
              <a:defRPr sz="1512">
                <a:solidFill>
                  <a:schemeClr val="tx1">
                    <a:tint val="75000"/>
                  </a:schemeClr>
                </a:solidFill>
              </a:defRPr>
            </a:lvl4pPr>
            <a:lvl5pPr marL="1728033" indent="0">
              <a:buNone/>
              <a:defRPr sz="1512">
                <a:solidFill>
                  <a:schemeClr val="tx1">
                    <a:tint val="75000"/>
                  </a:schemeClr>
                </a:solidFill>
              </a:defRPr>
            </a:lvl5pPr>
            <a:lvl6pPr marL="2160041" indent="0">
              <a:buNone/>
              <a:defRPr sz="1512">
                <a:solidFill>
                  <a:schemeClr val="tx1">
                    <a:tint val="75000"/>
                  </a:schemeClr>
                </a:solidFill>
              </a:defRPr>
            </a:lvl6pPr>
            <a:lvl7pPr marL="2592050" indent="0">
              <a:buNone/>
              <a:defRPr sz="1512">
                <a:solidFill>
                  <a:schemeClr val="tx1">
                    <a:tint val="75000"/>
                  </a:schemeClr>
                </a:solidFill>
              </a:defRPr>
            </a:lvl7pPr>
            <a:lvl8pPr marL="3024058" indent="0">
              <a:buNone/>
              <a:defRPr sz="1512">
                <a:solidFill>
                  <a:schemeClr val="tx1">
                    <a:tint val="75000"/>
                  </a:schemeClr>
                </a:solidFill>
              </a:defRPr>
            </a:lvl8pPr>
            <a:lvl9pPr marL="3456066" indent="0">
              <a:buNone/>
              <a:defRPr sz="1512">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255F124F-CA62-4D48-B1E0-D39CFF455F52}" type="datetimeFigureOut">
              <a:rPr lang="hu-HU" smtClean="0"/>
              <a:t>2022. 11. 14.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234810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792034" y="1825625"/>
            <a:ext cx="4896207"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832247" y="1825625"/>
            <a:ext cx="4896207"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255F124F-CA62-4D48-B1E0-D39CFF455F52}" type="datetimeFigureOut">
              <a:rPr lang="hu-HU" smtClean="0"/>
              <a:t>2022. 11. 14.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34765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793534" y="365126"/>
            <a:ext cx="9936421" cy="1325563"/>
          </a:xfrm>
        </p:spPr>
        <p:txBody>
          <a:bodyPr/>
          <a:lstStyle/>
          <a:p>
            <a:r>
              <a:rPr lang="hu-HU"/>
              <a:t>Mintacím szerkesztése</a:t>
            </a:r>
            <a:endParaRPr lang="en-US" dirty="0"/>
          </a:p>
        </p:txBody>
      </p:sp>
      <p:sp>
        <p:nvSpPr>
          <p:cNvPr id="3" name="Text Placeholder 2"/>
          <p:cNvSpPr>
            <a:spLocks noGrp="1"/>
          </p:cNvSpPr>
          <p:nvPr>
            <p:ph type="body" idx="1"/>
          </p:nvPr>
        </p:nvSpPr>
        <p:spPr>
          <a:xfrm>
            <a:off x="793535" y="1681163"/>
            <a:ext cx="4873706" cy="823912"/>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hu-HU"/>
              <a:t>Mintaszöveg szerkesztése</a:t>
            </a:r>
          </a:p>
        </p:txBody>
      </p:sp>
      <p:sp>
        <p:nvSpPr>
          <p:cNvPr id="4" name="Content Placeholder 3"/>
          <p:cNvSpPr>
            <a:spLocks noGrp="1"/>
          </p:cNvSpPr>
          <p:nvPr>
            <p:ph sz="half" idx="2"/>
          </p:nvPr>
        </p:nvSpPr>
        <p:spPr>
          <a:xfrm>
            <a:off x="793535" y="2505075"/>
            <a:ext cx="487370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832247" y="1681163"/>
            <a:ext cx="4897708" cy="823912"/>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hu-HU"/>
              <a:t>Mintaszöveg szerkesztése</a:t>
            </a:r>
          </a:p>
        </p:txBody>
      </p:sp>
      <p:sp>
        <p:nvSpPr>
          <p:cNvPr id="6" name="Content Placeholder 5"/>
          <p:cNvSpPr>
            <a:spLocks noGrp="1"/>
          </p:cNvSpPr>
          <p:nvPr>
            <p:ph sz="quarter" idx="4"/>
          </p:nvPr>
        </p:nvSpPr>
        <p:spPr>
          <a:xfrm>
            <a:off x="5832247" y="2505075"/>
            <a:ext cx="489770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255F124F-CA62-4D48-B1E0-D39CFF455F52}" type="datetimeFigureOut">
              <a:rPr lang="hu-HU" smtClean="0"/>
              <a:t>2022. 11. 14.</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410664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255F124F-CA62-4D48-B1E0-D39CFF455F52}" type="datetimeFigureOut">
              <a:rPr lang="hu-HU" smtClean="0"/>
              <a:t>2022. 11. 14.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12153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F124F-CA62-4D48-B1E0-D39CFF455F52}" type="datetimeFigureOut">
              <a:rPr lang="hu-HU" smtClean="0"/>
              <a:t>2022. 11. 14.</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351267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793535" y="457200"/>
            <a:ext cx="3715657" cy="1600200"/>
          </a:xfrm>
        </p:spPr>
        <p:txBody>
          <a:bodyPr anchor="b"/>
          <a:lstStyle>
            <a:lvl1pPr>
              <a:defRPr sz="3024"/>
            </a:lvl1pPr>
          </a:lstStyle>
          <a:p>
            <a:r>
              <a:rPr lang="hu-HU"/>
              <a:t>Mintacím szerkesztése</a:t>
            </a:r>
            <a:endParaRPr lang="en-US" dirty="0"/>
          </a:p>
        </p:txBody>
      </p:sp>
      <p:sp>
        <p:nvSpPr>
          <p:cNvPr id="3" name="Content Placeholder 2"/>
          <p:cNvSpPr>
            <a:spLocks noGrp="1"/>
          </p:cNvSpPr>
          <p:nvPr>
            <p:ph idx="1"/>
          </p:nvPr>
        </p:nvSpPr>
        <p:spPr>
          <a:xfrm>
            <a:off x="4897708" y="987426"/>
            <a:ext cx="5832247" cy="4873625"/>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793535" y="2057400"/>
            <a:ext cx="3715657" cy="381158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hu-HU"/>
              <a:t>Mintaszöveg szerkesztése</a:t>
            </a:r>
          </a:p>
        </p:txBody>
      </p:sp>
      <p:sp>
        <p:nvSpPr>
          <p:cNvPr id="5" name="Date Placeholder 4"/>
          <p:cNvSpPr>
            <a:spLocks noGrp="1"/>
          </p:cNvSpPr>
          <p:nvPr>
            <p:ph type="dt" sz="half" idx="10"/>
          </p:nvPr>
        </p:nvSpPr>
        <p:spPr/>
        <p:txBody>
          <a:bodyPr/>
          <a:lstStyle/>
          <a:p>
            <a:fld id="{255F124F-CA62-4D48-B1E0-D39CFF455F52}" type="datetimeFigureOut">
              <a:rPr lang="hu-HU" smtClean="0"/>
              <a:t>2022. 11. 14.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422547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793535" y="457200"/>
            <a:ext cx="3715657" cy="1600200"/>
          </a:xfrm>
        </p:spPr>
        <p:txBody>
          <a:bodyPr anchor="b"/>
          <a:lstStyle>
            <a:lvl1pPr>
              <a:defRPr sz="3024"/>
            </a:lvl1pPr>
          </a:lstStyle>
          <a:p>
            <a:r>
              <a:rPr lang="hu-HU"/>
              <a:t>Mintacím szerkesztése</a:t>
            </a:r>
            <a:endParaRPr lang="en-US" dirty="0"/>
          </a:p>
        </p:txBody>
      </p:sp>
      <p:sp>
        <p:nvSpPr>
          <p:cNvPr id="3" name="Picture Placeholder 2"/>
          <p:cNvSpPr>
            <a:spLocks noGrp="1" noChangeAspect="1"/>
          </p:cNvSpPr>
          <p:nvPr>
            <p:ph type="pic" idx="1"/>
          </p:nvPr>
        </p:nvSpPr>
        <p:spPr>
          <a:xfrm>
            <a:off x="4897708" y="987426"/>
            <a:ext cx="5832247" cy="4873625"/>
          </a:xfrm>
        </p:spPr>
        <p:txBody>
          <a:bodyPr anchor="t"/>
          <a:lstStyle>
            <a:lvl1pPr marL="0" indent="0">
              <a:buNone/>
              <a:defRPr sz="3024"/>
            </a:lvl1pPr>
            <a:lvl2pPr marL="432008" indent="0">
              <a:buNone/>
              <a:defRPr sz="2646"/>
            </a:lvl2pPr>
            <a:lvl3pPr marL="864017" indent="0">
              <a:buNone/>
              <a:defRPr sz="2268"/>
            </a:lvl3pPr>
            <a:lvl4pPr marL="1296025" indent="0">
              <a:buNone/>
              <a:defRPr sz="1890"/>
            </a:lvl4pPr>
            <a:lvl5pPr marL="1728033" indent="0">
              <a:buNone/>
              <a:defRPr sz="1890"/>
            </a:lvl5pPr>
            <a:lvl6pPr marL="2160041" indent="0">
              <a:buNone/>
              <a:defRPr sz="1890"/>
            </a:lvl6pPr>
            <a:lvl7pPr marL="2592050" indent="0">
              <a:buNone/>
              <a:defRPr sz="1890"/>
            </a:lvl7pPr>
            <a:lvl8pPr marL="3024058" indent="0">
              <a:buNone/>
              <a:defRPr sz="1890"/>
            </a:lvl8pPr>
            <a:lvl9pPr marL="3456066" indent="0">
              <a:buNone/>
              <a:defRPr sz="1890"/>
            </a:lvl9pPr>
          </a:lstStyle>
          <a:p>
            <a:r>
              <a:rPr lang="hu-HU"/>
              <a:t>Kép beszúrásához kattintson az ikonra</a:t>
            </a:r>
            <a:endParaRPr lang="en-US" dirty="0"/>
          </a:p>
        </p:txBody>
      </p:sp>
      <p:sp>
        <p:nvSpPr>
          <p:cNvPr id="4" name="Text Placeholder 3"/>
          <p:cNvSpPr>
            <a:spLocks noGrp="1"/>
          </p:cNvSpPr>
          <p:nvPr>
            <p:ph type="body" sz="half" idx="2"/>
          </p:nvPr>
        </p:nvSpPr>
        <p:spPr>
          <a:xfrm>
            <a:off x="793535" y="2057400"/>
            <a:ext cx="3715657" cy="381158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hu-HU"/>
              <a:t>Mintaszöveg szerkesztése</a:t>
            </a:r>
          </a:p>
        </p:txBody>
      </p:sp>
      <p:sp>
        <p:nvSpPr>
          <p:cNvPr id="5" name="Date Placeholder 4"/>
          <p:cNvSpPr>
            <a:spLocks noGrp="1"/>
          </p:cNvSpPr>
          <p:nvPr>
            <p:ph type="dt" sz="half" idx="10"/>
          </p:nvPr>
        </p:nvSpPr>
        <p:spPr/>
        <p:txBody>
          <a:bodyPr/>
          <a:lstStyle/>
          <a:p>
            <a:fld id="{255F124F-CA62-4D48-B1E0-D39CFF455F52}" type="datetimeFigureOut">
              <a:rPr lang="hu-HU" smtClean="0"/>
              <a:t>2022. 11. 14.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94FC1B3-6304-4C4D-9B91-FCD265A997B5}" type="slidenum">
              <a:rPr lang="hu-HU" smtClean="0"/>
              <a:t>‹#›</a:t>
            </a:fld>
            <a:endParaRPr lang="hu-HU"/>
          </a:p>
        </p:txBody>
      </p:sp>
    </p:spTree>
    <p:extLst>
      <p:ext uri="{BB962C8B-B14F-4D97-AF65-F5344CB8AC3E}">
        <p14:creationId xmlns:p14="http://schemas.microsoft.com/office/powerpoint/2010/main" val="102336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34" y="365126"/>
            <a:ext cx="9936421"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792034" y="1825625"/>
            <a:ext cx="9936421"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92033" y="6356351"/>
            <a:ext cx="2592110" cy="365125"/>
          </a:xfrm>
          <a:prstGeom prst="rect">
            <a:avLst/>
          </a:prstGeom>
        </p:spPr>
        <p:txBody>
          <a:bodyPr vert="horz" lIns="91440" tIns="45720" rIns="91440" bIns="45720" rtlCol="0" anchor="ctr"/>
          <a:lstStyle>
            <a:lvl1pPr algn="l">
              <a:defRPr sz="1134">
                <a:solidFill>
                  <a:schemeClr val="tx1">
                    <a:tint val="75000"/>
                  </a:schemeClr>
                </a:solidFill>
              </a:defRPr>
            </a:lvl1pPr>
          </a:lstStyle>
          <a:p>
            <a:fld id="{255F124F-CA62-4D48-B1E0-D39CFF455F52}" type="datetimeFigureOut">
              <a:rPr lang="hu-HU" smtClean="0"/>
              <a:t>2022. 11. 14.</a:t>
            </a:fld>
            <a:endParaRPr lang="hu-HU"/>
          </a:p>
        </p:txBody>
      </p:sp>
      <p:sp>
        <p:nvSpPr>
          <p:cNvPr id="5" name="Footer Placeholder 4"/>
          <p:cNvSpPr>
            <a:spLocks noGrp="1"/>
          </p:cNvSpPr>
          <p:nvPr>
            <p:ph type="ftr" sz="quarter" idx="3"/>
          </p:nvPr>
        </p:nvSpPr>
        <p:spPr>
          <a:xfrm>
            <a:off x="3816162" y="6356351"/>
            <a:ext cx="3888165" cy="365125"/>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8136345" y="6356351"/>
            <a:ext cx="2592110" cy="365125"/>
          </a:xfrm>
          <a:prstGeom prst="rect">
            <a:avLst/>
          </a:prstGeom>
        </p:spPr>
        <p:txBody>
          <a:bodyPr vert="horz" lIns="91440" tIns="45720" rIns="91440" bIns="45720" rtlCol="0" anchor="ctr"/>
          <a:lstStyle>
            <a:lvl1pPr algn="r">
              <a:defRPr sz="1134">
                <a:solidFill>
                  <a:schemeClr val="tx1">
                    <a:tint val="75000"/>
                  </a:schemeClr>
                </a:solidFill>
              </a:defRPr>
            </a:lvl1pPr>
          </a:lstStyle>
          <a:p>
            <a:fld id="{194FC1B3-6304-4C4D-9B91-FCD265A997B5}" type="slidenum">
              <a:rPr lang="hu-HU" smtClean="0"/>
              <a:t>‹#›</a:t>
            </a:fld>
            <a:endParaRPr lang="hu-HU"/>
          </a:p>
        </p:txBody>
      </p:sp>
    </p:spTree>
    <p:extLst>
      <p:ext uri="{BB962C8B-B14F-4D97-AF65-F5344CB8AC3E}">
        <p14:creationId xmlns:p14="http://schemas.microsoft.com/office/powerpoint/2010/main" val="94222477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864017"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04" indent="-216004" algn="l" defTabSz="864017"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152049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63446" y="618518"/>
            <a:ext cx="9793597" cy="1596177"/>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863446" y="2367094"/>
            <a:ext cx="9793598" cy="3424107"/>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255807" y="5883276"/>
            <a:ext cx="2592110" cy="365125"/>
          </a:xfrm>
          <a:prstGeom prst="rect">
            <a:avLst/>
          </a:prstGeom>
        </p:spPr>
        <p:txBody>
          <a:bodyPr vert="horz" lIns="91440" tIns="45720" rIns="91440" bIns="45720" rtlCol="0" anchor="ctr"/>
          <a:lstStyle>
            <a:lvl1pPr algn="r">
              <a:defRPr sz="945">
                <a:solidFill>
                  <a:schemeClr val="tx1"/>
                </a:solidFill>
              </a:defRPr>
            </a:lvl1pPr>
          </a:lstStyle>
          <a:p>
            <a:fld id="{255F124F-CA62-4D48-B1E0-D39CFF455F52}" type="datetimeFigureOut">
              <a:rPr lang="hu-HU" smtClean="0"/>
              <a:t>2022. 11. 14.</a:t>
            </a:fld>
            <a:endParaRPr lang="hu-HU"/>
          </a:p>
        </p:txBody>
      </p:sp>
      <p:sp>
        <p:nvSpPr>
          <p:cNvPr id="5" name="Footer Placeholder 4"/>
          <p:cNvSpPr>
            <a:spLocks noGrp="1"/>
          </p:cNvSpPr>
          <p:nvPr>
            <p:ph type="ftr" sz="quarter" idx="3"/>
          </p:nvPr>
        </p:nvSpPr>
        <p:spPr>
          <a:xfrm>
            <a:off x="863446" y="5883276"/>
            <a:ext cx="6305357" cy="365125"/>
          </a:xfrm>
          <a:prstGeom prst="rect">
            <a:avLst/>
          </a:prstGeom>
        </p:spPr>
        <p:txBody>
          <a:bodyPr vert="horz" lIns="91440" tIns="45720" rIns="91440" bIns="45720" rtlCol="0" anchor="ctr"/>
          <a:lstStyle>
            <a:lvl1pPr algn="l">
              <a:defRPr sz="945">
                <a:solidFill>
                  <a:schemeClr val="tx1"/>
                </a:solidFill>
              </a:defRPr>
            </a:lvl1pPr>
          </a:lstStyle>
          <a:p>
            <a:endParaRPr lang="hu-HU"/>
          </a:p>
        </p:txBody>
      </p:sp>
      <p:sp>
        <p:nvSpPr>
          <p:cNvPr id="6" name="Slide Number Placeholder 5"/>
          <p:cNvSpPr>
            <a:spLocks noGrp="1"/>
          </p:cNvSpPr>
          <p:nvPr>
            <p:ph type="sldNum" sz="quarter" idx="4"/>
          </p:nvPr>
        </p:nvSpPr>
        <p:spPr>
          <a:xfrm>
            <a:off x="9934920" y="5883276"/>
            <a:ext cx="722124" cy="365125"/>
          </a:xfrm>
          <a:prstGeom prst="rect">
            <a:avLst/>
          </a:prstGeom>
        </p:spPr>
        <p:txBody>
          <a:bodyPr vert="horz" lIns="91440" tIns="45720" rIns="91440" bIns="45720" rtlCol="0" anchor="ctr"/>
          <a:lstStyle>
            <a:lvl1pPr algn="r">
              <a:defRPr sz="945">
                <a:solidFill>
                  <a:schemeClr val="tx1"/>
                </a:solidFill>
              </a:defRPr>
            </a:lvl1pPr>
          </a:lstStyle>
          <a:p>
            <a:fld id="{194FC1B3-6304-4C4D-9B91-FCD265A997B5}" type="slidenum">
              <a:rPr lang="hu-HU" smtClean="0"/>
              <a:t>‹#›</a:t>
            </a:fld>
            <a:endParaRPr lang="hu-HU"/>
          </a:p>
        </p:txBody>
      </p:sp>
    </p:spTree>
    <p:extLst>
      <p:ext uri="{BB962C8B-B14F-4D97-AF65-F5344CB8AC3E}">
        <p14:creationId xmlns:p14="http://schemas.microsoft.com/office/powerpoint/2010/main" val="205920159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xStyles>
    <p:titleStyle>
      <a:lvl1pPr algn="ctr" defTabSz="864017" rtl="0" eaLnBrk="1" latinLnBrk="0" hangingPunct="1">
        <a:lnSpc>
          <a:spcPct val="90000"/>
        </a:lnSpc>
        <a:spcBef>
          <a:spcPct val="0"/>
        </a:spcBef>
        <a:buNone/>
        <a:defRPr sz="3402" kern="1200" cap="all" baseline="0">
          <a:solidFill>
            <a:schemeClr val="tx1"/>
          </a:solidFill>
          <a:effectLst/>
          <a:latin typeface="+mj-lt"/>
          <a:ea typeface="+mj-ea"/>
          <a:cs typeface="+mj-cs"/>
        </a:defRPr>
      </a:lvl1pPr>
    </p:titleStyle>
    <p:bodyStyle>
      <a:lvl1pPr marL="216004" indent="-216004" algn="l" defTabSz="864017" rtl="0" eaLnBrk="1" latinLnBrk="0" hangingPunct="1">
        <a:lnSpc>
          <a:spcPct val="120000"/>
        </a:lnSpc>
        <a:spcBef>
          <a:spcPts val="945"/>
        </a:spcBef>
        <a:buClr>
          <a:schemeClr val="tx1"/>
        </a:buClr>
        <a:buFont typeface="Arial" panose="020B0604020202020204" pitchFamily="34" charset="0"/>
        <a:buChar char="•"/>
        <a:defRPr sz="1890" kern="1200" cap="all" baseline="0">
          <a:solidFill>
            <a:schemeClr val="tx1"/>
          </a:solidFill>
          <a:effectLst/>
          <a:latin typeface="+mn-lt"/>
          <a:ea typeface="+mn-ea"/>
          <a:cs typeface="+mn-cs"/>
        </a:defRPr>
      </a:lvl1pPr>
      <a:lvl2pPr marL="648012" indent="-216004" algn="l" defTabSz="864017" rtl="0" eaLnBrk="1" latinLnBrk="0" hangingPunct="1">
        <a:lnSpc>
          <a:spcPct val="120000"/>
        </a:lnSpc>
        <a:spcBef>
          <a:spcPts val="472"/>
        </a:spcBef>
        <a:buClr>
          <a:schemeClr val="tx1"/>
        </a:buClr>
        <a:buFont typeface="Arial" panose="020B0604020202020204" pitchFamily="34" charset="0"/>
        <a:buChar char="•"/>
        <a:defRPr sz="1701" kern="1200" cap="all" baseline="0">
          <a:solidFill>
            <a:schemeClr val="tx1"/>
          </a:solidFill>
          <a:effectLst/>
          <a:latin typeface="+mn-lt"/>
          <a:ea typeface="+mn-ea"/>
          <a:cs typeface="+mn-cs"/>
        </a:defRPr>
      </a:lvl2pPr>
      <a:lvl3pPr marL="1080021" indent="-216004" algn="l" defTabSz="864017" rtl="0" eaLnBrk="1" latinLnBrk="0" hangingPunct="1">
        <a:lnSpc>
          <a:spcPct val="120000"/>
        </a:lnSpc>
        <a:spcBef>
          <a:spcPts val="472"/>
        </a:spcBef>
        <a:buClr>
          <a:schemeClr val="tx1"/>
        </a:buClr>
        <a:buFont typeface="Arial" panose="020B0604020202020204" pitchFamily="34" charset="0"/>
        <a:buChar char="•"/>
        <a:defRPr sz="1512" kern="1200" cap="all" baseline="0">
          <a:solidFill>
            <a:schemeClr val="tx1"/>
          </a:solidFill>
          <a:effectLst/>
          <a:latin typeface="+mn-lt"/>
          <a:ea typeface="+mn-ea"/>
          <a:cs typeface="+mn-cs"/>
        </a:defRPr>
      </a:lvl3pPr>
      <a:lvl4pPr marL="1512029" indent="-216004" algn="l" defTabSz="864017" rtl="0" eaLnBrk="1" latinLnBrk="0" hangingPunct="1">
        <a:lnSpc>
          <a:spcPct val="120000"/>
        </a:lnSpc>
        <a:spcBef>
          <a:spcPts val="472"/>
        </a:spcBef>
        <a:buClr>
          <a:schemeClr val="tx1"/>
        </a:buClr>
        <a:buFont typeface="Arial" panose="020B0604020202020204" pitchFamily="34" charset="0"/>
        <a:buChar char="•"/>
        <a:defRPr sz="1323" kern="1200" cap="all" baseline="0">
          <a:solidFill>
            <a:schemeClr val="tx1"/>
          </a:solidFill>
          <a:effectLst/>
          <a:latin typeface="+mn-lt"/>
          <a:ea typeface="+mn-ea"/>
          <a:cs typeface="+mn-cs"/>
        </a:defRPr>
      </a:lvl4pPr>
      <a:lvl5pPr marL="1944037" indent="-216004" algn="l" defTabSz="864017" rtl="0" eaLnBrk="1" latinLnBrk="0" hangingPunct="1">
        <a:lnSpc>
          <a:spcPct val="120000"/>
        </a:lnSpc>
        <a:spcBef>
          <a:spcPts val="472"/>
        </a:spcBef>
        <a:buClr>
          <a:schemeClr val="tx1"/>
        </a:buClr>
        <a:buFont typeface="Arial" panose="020B0604020202020204" pitchFamily="34" charset="0"/>
        <a:buChar char="•"/>
        <a:defRPr sz="1323" kern="1200" cap="all" baseline="0">
          <a:solidFill>
            <a:schemeClr val="tx1"/>
          </a:solidFill>
          <a:effectLst/>
          <a:latin typeface="+mn-lt"/>
          <a:ea typeface="+mn-ea"/>
          <a:cs typeface="+mn-cs"/>
        </a:defRPr>
      </a:lvl5pPr>
      <a:lvl6pPr marL="2376046" indent="-216004" algn="l" defTabSz="864017" rtl="0" eaLnBrk="1" latinLnBrk="0" hangingPunct="1">
        <a:lnSpc>
          <a:spcPct val="120000"/>
        </a:lnSpc>
        <a:spcBef>
          <a:spcPts val="472"/>
        </a:spcBef>
        <a:buClr>
          <a:schemeClr val="tx1"/>
        </a:buClr>
        <a:buFont typeface="Arial" panose="020B0604020202020204" pitchFamily="34" charset="0"/>
        <a:buChar char="•"/>
        <a:defRPr sz="1323" kern="1200" cap="all" baseline="0">
          <a:solidFill>
            <a:schemeClr val="tx1"/>
          </a:solidFill>
          <a:effectLst/>
          <a:latin typeface="+mn-lt"/>
          <a:ea typeface="+mn-ea"/>
          <a:cs typeface="+mn-cs"/>
        </a:defRPr>
      </a:lvl6pPr>
      <a:lvl7pPr marL="2808054" indent="-216004" algn="l" defTabSz="864017" rtl="0" eaLnBrk="1" latinLnBrk="0" hangingPunct="1">
        <a:lnSpc>
          <a:spcPct val="120000"/>
        </a:lnSpc>
        <a:spcBef>
          <a:spcPts val="472"/>
        </a:spcBef>
        <a:buClr>
          <a:schemeClr val="tx1"/>
        </a:buClr>
        <a:buFont typeface="Arial" panose="020B0604020202020204" pitchFamily="34" charset="0"/>
        <a:buChar char="•"/>
        <a:defRPr sz="1323" kern="1200" cap="all" baseline="0">
          <a:solidFill>
            <a:schemeClr val="tx1"/>
          </a:solidFill>
          <a:effectLst/>
          <a:latin typeface="+mn-lt"/>
          <a:ea typeface="+mn-ea"/>
          <a:cs typeface="+mn-cs"/>
        </a:defRPr>
      </a:lvl7pPr>
      <a:lvl8pPr marL="3240062" indent="-216004" algn="l" defTabSz="864017" rtl="0" eaLnBrk="1" latinLnBrk="0" hangingPunct="1">
        <a:lnSpc>
          <a:spcPct val="120000"/>
        </a:lnSpc>
        <a:spcBef>
          <a:spcPts val="472"/>
        </a:spcBef>
        <a:buClr>
          <a:schemeClr val="tx1"/>
        </a:buClr>
        <a:buFont typeface="Arial" panose="020B0604020202020204" pitchFamily="34" charset="0"/>
        <a:buChar char="•"/>
        <a:defRPr sz="1323" kern="1200" cap="all" baseline="0">
          <a:solidFill>
            <a:schemeClr val="tx1"/>
          </a:solidFill>
          <a:effectLst/>
          <a:latin typeface="+mn-lt"/>
          <a:ea typeface="+mn-ea"/>
          <a:cs typeface="+mn-cs"/>
        </a:defRPr>
      </a:lvl8pPr>
      <a:lvl9pPr marL="3672070" indent="-216004" algn="l" defTabSz="864017" rtl="0" eaLnBrk="1" latinLnBrk="0" hangingPunct="1">
        <a:lnSpc>
          <a:spcPct val="120000"/>
        </a:lnSpc>
        <a:spcBef>
          <a:spcPts val="472"/>
        </a:spcBef>
        <a:buClr>
          <a:schemeClr val="tx1"/>
        </a:buClr>
        <a:buFont typeface="Arial" panose="020B0604020202020204" pitchFamily="34" charset="0"/>
        <a:buChar char="•"/>
        <a:defRPr sz="1323" kern="1200" cap="all" baseline="0">
          <a:solidFill>
            <a:schemeClr val="tx1"/>
          </a:solidFill>
          <a:effectLst/>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18" Type="http://schemas.openxmlformats.org/officeDocument/2006/relationships/slide" Target="slide6.xml"/><Relationship Id="rId3" Type="http://schemas.openxmlformats.org/officeDocument/2006/relationships/image" Target="../media/image5.svg"/><Relationship Id="rId21" Type="http://schemas.openxmlformats.org/officeDocument/2006/relationships/slide" Target="slide9.xml"/><Relationship Id="rId7" Type="http://schemas.openxmlformats.org/officeDocument/2006/relationships/image" Target="../media/image9.svg"/><Relationship Id="rId12" Type="http://schemas.openxmlformats.org/officeDocument/2006/relationships/image" Target="../media/image9.png"/><Relationship Id="rId17" Type="http://schemas.openxmlformats.org/officeDocument/2006/relationships/image" Target="../media/image10.png"/><Relationship Id="rId2" Type="http://schemas.openxmlformats.org/officeDocument/2006/relationships/image" Target="../media/image4.png"/><Relationship Id="rId16" Type="http://schemas.openxmlformats.org/officeDocument/2006/relationships/image" Target="../media/image10.png"/><Relationship Id="rId20" Type="http://schemas.openxmlformats.org/officeDocument/2006/relationships/slide" Target="slide8.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slide" Target="slide5.xml"/><Relationship Id="rId10" Type="http://schemas.openxmlformats.org/officeDocument/2006/relationships/image" Target="../media/image8.png"/><Relationship Id="rId19" Type="http://schemas.openxmlformats.org/officeDocument/2006/relationships/slide" Target="slide7.xml"/><Relationship Id="rId4" Type="http://schemas.openxmlformats.org/officeDocument/2006/relationships/image" Target="../media/image5.png"/><Relationship Id="rId9" Type="http://schemas.openxmlformats.org/officeDocument/2006/relationships/image" Target="../media/image11.svg"/><Relationship Id="rId14" Type="http://schemas.openxmlformats.org/officeDocument/2006/relationships/image" Target="../media/image10.png"/><Relationship Id="rId22" Type="http://schemas.openxmlformats.org/officeDocument/2006/relationships/slide" Target="slide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8.svg"/><Relationship Id="rId18" Type="http://schemas.openxmlformats.org/officeDocument/2006/relationships/slide" Target="slide13.xml"/><Relationship Id="rId3" Type="http://schemas.openxmlformats.org/officeDocument/2006/relationships/image" Target="../media/image18.svg"/><Relationship Id="rId21" Type="http://schemas.openxmlformats.org/officeDocument/2006/relationships/slide" Target="slide16.xml"/><Relationship Id="rId7" Type="http://schemas.openxmlformats.org/officeDocument/2006/relationships/image" Target="../media/image22.svg"/><Relationship Id="rId12" Type="http://schemas.openxmlformats.org/officeDocument/2006/relationships/image" Target="../media/image17.png"/><Relationship Id="rId17" Type="http://schemas.openxmlformats.org/officeDocument/2006/relationships/slide" Target="slide12.xml"/><Relationship Id="rId2" Type="http://schemas.openxmlformats.org/officeDocument/2006/relationships/image" Target="../media/image11.png"/><Relationship Id="rId16" Type="http://schemas.openxmlformats.org/officeDocument/2006/relationships/image" Target="../media/image10.png"/><Relationship Id="rId20"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slide" Target="slide11.xml"/><Relationship Id="rId10" Type="http://schemas.openxmlformats.org/officeDocument/2006/relationships/image" Target="../media/image15.png"/><Relationship Id="rId19" Type="http://schemas.openxmlformats.org/officeDocument/2006/relationships/slide" Target="slide14.xml"/><Relationship Id="rId4" Type="http://schemas.openxmlformats.org/officeDocument/2006/relationships/image" Target="../media/image12.png"/><Relationship Id="rId9" Type="http://schemas.openxmlformats.org/officeDocument/2006/relationships/image" Target="../media/image24.sv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9.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0.svg"/><Relationship Id="rId18" Type="http://schemas.openxmlformats.org/officeDocument/2006/relationships/slide" Target="slide19.xml"/><Relationship Id="rId3" Type="http://schemas.openxmlformats.org/officeDocument/2006/relationships/image" Target="../media/image30.svg"/><Relationship Id="rId21" Type="http://schemas.openxmlformats.org/officeDocument/2006/relationships/slide" Target="slide22.xml"/><Relationship Id="rId7" Type="http://schemas.openxmlformats.org/officeDocument/2006/relationships/image" Target="../media/image34.svg"/><Relationship Id="rId12" Type="http://schemas.openxmlformats.org/officeDocument/2006/relationships/image" Target="../media/image23.png"/><Relationship Id="rId17" Type="http://schemas.openxmlformats.org/officeDocument/2006/relationships/slide" Target="slide18.xml"/><Relationship Id="rId2" Type="http://schemas.openxmlformats.org/officeDocument/2006/relationships/image" Target="../media/image18.png"/><Relationship Id="rId16" Type="http://schemas.openxmlformats.org/officeDocument/2006/relationships/image" Target="../media/image10.png"/><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slide" Target="slide17.xml"/><Relationship Id="rId10" Type="http://schemas.openxmlformats.org/officeDocument/2006/relationships/image" Target="../media/image22.png"/><Relationship Id="rId19" Type="http://schemas.openxmlformats.org/officeDocument/2006/relationships/slide" Target="slide20.xml"/><Relationship Id="rId4" Type="http://schemas.openxmlformats.org/officeDocument/2006/relationships/image" Target="../media/image19.png"/><Relationship Id="rId9" Type="http://schemas.openxmlformats.org/officeDocument/2006/relationships/image" Target="../media/image36.sv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4.xml"/><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slide" Target="slide23.xml"/><Relationship Id="rId5" Type="http://schemas.openxmlformats.org/officeDocument/2006/relationships/image" Target="../media/image44.svg"/><Relationship Id="rId15" Type="http://schemas.openxmlformats.org/officeDocument/2006/relationships/slide" Target="slide26.xml"/><Relationship Id="rId10" Type="http://schemas.openxmlformats.org/officeDocument/2006/relationships/image" Target="../media/image10.png"/><Relationship Id="rId4" Type="http://schemas.openxmlformats.org/officeDocument/2006/relationships/image" Target="../media/image25.png"/><Relationship Id="rId9" Type="http://schemas.openxmlformats.org/officeDocument/2006/relationships/image" Target="../media/image48.svg"/><Relationship Id="rId14" Type="http://schemas.openxmlformats.org/officeDocument/2006/relationships/slide" Target="slide25.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églalap 28">
            <a:extLst>
              <a:ext uri="{FF2B5EF4-FFF2-40B4-BE49-F238E27FC236}">
                <a16:creationId xmlns:a16="http://schemas.microsoft.com/office/drawing/2014/main" xmlns="" id="{8F7D700B-A1CE-46C8-9DF6-8A20A0652E1D}"/>
              </a:ext>
            </a:extLst>
          </p:cNvPr>
          <p:cNvSpPr/>
          <p:nvPr/>
        </p:nvSpPr>
        <p:spPr>
          <a:xfrm>
            <a:off x="975360" y="3429000"/>
            <a:ext cx="3033507" cy="243078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dirty="0"/>
          </a:p>
        </p:txBody>
      </p:sp>
      <p:sp>
        <p:nvSpPr>
          <p:cNvPr id="30" name="Téglalap 29">
            <a:extLst>
              <a:ext uri="{FF2B5EF4-FFF2-40B4-BE49-F238E27FC236}">
                <a16:creationId xmlns:a16="http://schemas.microsoft.com/office/drawing/2014/main" xmlns="" id="{72A00AC3-3FAF-4002-8797-CB13EA5FACF4}"/>
              </a:ext>
            </a:extLst>
          </p:cNvPr>
          <p:cNvSpPr/>
          <p:nvPr/>
        </p:nvSpPr>
        <p:spPr>
          <a:xfrm>
            <a:off x="975359" y="838200"/>
            <a:ext cx="3033507" cy="24307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dirty="0"/>
          </a:p>
        </p:txBody>
      </p:sp>
      <p:sp>
        <p:nvSpPr>
          <p:cNvPr id="31" name="Téglalap 30">
            <a:extLst>
              <a:ext uri="{FF2B5EF4-FFF2-40B4-BE49-F238E27FC236}">
                <a16:creationId xmlns:a16="http://schemas.microsoft.com/office/drawing/2014/main" xmlns="" id="{BF347991-736C-4041-83EB-C799B4AA53B4}"/>
              </a:ext>
            </a:extLst>
          </p:cNvPr>
          <p:cNvSpPr/>
          <p:nvPr/>
        </p:nvSpPr>
        <p:spPr>
          <a:xfrm>
            <a:off x="7315200" y="3429000"/>
            <a:ext cx="3033507" cy="24307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32" name="Téglalap 31">
            <a:extLst>
              <a:ext uri="{FF2B5EF4-FFF2-40B4-BE49-F238E27FC236}">
                <a16:creationId xmlns:a16="http://schemas.microsoft.com/office/drawing/2014/main" xmlns="" id="{481B1889-53EA-4826-B8FC-744D6E6FD79A}"/>
              </a:ext>
            </a:extLst>
          </p:cNvPr>
          <p:cNvSpPr/>
          <p:nvPr/>
        </p:nvSpPr>
        <p:spPr>
          <a:xfrm>
            <a:off x="7315200" y="838200"/>
            <a:ext cx="3033507" cy="243078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dirty="0"/>
          </a:p>
        </p:txBody>
      </p:sp>
      <p:sp>
        <p:nvSpPr>
          <p:cNvPr id="33" name="Téglalap 32">
            <a:extLst>
              <a:ext uri="{FF2B5EF4-FFF2-40B4-BE49-F238E27FC236}">
                <a16:creationId xmlns:a16="http://schemas.microsoft.com/office/drawing/2014/main" xmlns="" id="{DC593C90-5407-4EBA-A075-94E50A65D6F1}"/>
              </a:ext>
            </a:extLst>
          </p:cNvPr>
          <p:cNvSpPr/>
          <p:nvPr/>
        </p:nvSpPr>
        <p:spPr>
          <a:xfrm>
            <a:off x="4145280" y="838200"/>
            <a:ext cx="3033507" cy="243078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dirty="0"/>
          </a:p>
        </p:txBody>
      </p:sp>
      <p:sp>
        <p:nvSpPr>
          <p:cNvPr id="34" name="Téglalap 33">
            <a:extLst>
              <a:ext uri="{FF2B5EF4-FFF2-40B4-BE49-F238E27FC236}">
                <a16:creationId xmlns:a16="http://schemas.microsoft.com/office/drawing/2014/main" xmlns="" id="{E3725BB3-A842-4FDF-9C81-FEB8EB7F662B}"/>
              </a:ext>
            </a:extLst>
          </p:cNvPr>
          <p:cNvSpPr/>
          <p:nvPr/>
        </p:nvSpPr>
        <p:spPr>
          <a:xfrm>
            <a:off x="4145280" y="3429000"/>
            <a:ext cx="3033507" cy="2430780"/>
          </a:xfrm>
          <a:prstGeom prst="rect">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dirty="0"/>
          </a:p>
        </p:txBody>
      </p:sp>
      <p:pic>
        <p:nvPicPr>
          <p:cNvPr id="36" name="Ábra 35" descr="Alma egyszínű kitöltéssel">
            <a:extLst>
              <a:ext uri="{FF2B5EF4-FFF2-40B4-BE49-F238E27FC236}">
                <a16:creationId xmlns:a16="http://schemas.microsoft.com/office/drawing/2014/main" xmlns="" id="{8B1A9C59-0A50-4775-B6A6-CF4CD51B6A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034912" y="1531620"/>
            <a:ext cx="914400" cy="914400"/>
          </a:xfrm>
          <a:prstGeom prst="rect">
            <a:avLst/>
          </a:prstGeom>
        </p:spPr>
      </p:pic>
      <p:pic>
        <p:nvPicPr>
          <p:cNvPr id="38" name="Ábra 37" descr="Szív szerv egyszínű kitöltéssel">
            <a:extLst>
              <a:ext uri="{FF2B5EF4-FFF2-40B4-BE49-F238E27FC236}">
                <a16:creationId xmlns:a16="http://schemas.microsoft.com/office/drawing/2014/main" xmlns="" id="{2BFBF742-39B3-4345-B4A0-D3BA81BCB6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303044" y="1596390"/>
            <a:ext cx="914400" cy="914400"/>
          </a:xfrm>
          <a:prstGeom prst="rect">
            <a:avLst/>
          </a:prstGeom>
        </p:spPr>
      </p:pic>
      <p:pic>
        <p:nvPicPr>
          <p:cNvPr id="40" name="Ábra 39" descr="Gyógyszer egyszínű kitöltéssel">
            <a:extLst>
              <a:ext uri="{FF2B5EF4-FFF2-40B4-BE49-F238E27FC236}">
                <a16:creationId xmlns:a16="http://schemas.microsoft.com/office/drawing/2014/main" xmlns="" id="{7B398ACD-ABE3-4A68-8E06-F2E2B215F4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481433" y="1596390"/>
            <a:ext cx="914400" cy="914400"/>
          </a:xfrm>
          <a:prstGeom prst="rect">
            <a:avLst/>
          </a:prstGeom>
        </p:spPr>
      </p:pic>
      <p:pic>
        <p:nvPicPr>
          <p:cNvPr id="42" name="Ábra 41" descr="Könyvek egyszínű kitöltéssel">
            <a:extLst>
              <a:ext uri="{FF2B5EF4-FFF2-40B4-BE49-F238E27FC236}">
                <a16:creationId xmlns:a16="http://schemas.microsoft.com/office/drawing/2014/main" xmlns="" id="{E7FBCE58-D841-4590-9F31-96913B3B7A6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088252" y="4187190"/>
            <a:ext cx="914400" cy="914400"/>
          </a:xfrm>
          <a:prstGeom prst="rect">
            <a:avLst/>
          </a:prstGeom>
        </p:spPr>
      </p:pic>
      <p:pic>
        <p:nvPicPr>
          <p:cNvPr id="44" name="Ábra 43" descr="Bajuszos arc körvonal egyszínű kitöltéssel">
            <a:extLst>
              <a:ext uri="{FF2B5EF4-FFF2-40B4-BE49-F238E27FC236}">
                <a16:creationId xmlns:a16="http://schemas.microsoft.com/office/drawing/2014/main" xmlns="" id="{3F26CC64-4058-4A5B-8CB5-6635DD121AB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204833" y="4187190"/>
            <a:ext cx="914400" cy="914400"/>
          </a:xfrm>
          <a:prstGeom prst="rect">
            <a:avLst/>
          </a:prstGeom>
        </p:spPr>
      </p:pic>
      <p:pic>
        <p:nvPicPr>
          <p:cNvPr id="46" name="Ábra 45" descr="Sávdiagram növekvő tendenciával egyszínű kitöltéssel">
            <a:extLst>
              <a:ext uri="{FF2B5EF4-FFF2-40B4-BE49-F238E27FC236}">
                <a16:creationId xmlns:a16="http://schemas.microsoft.com/office/drawing/2014/main" xmlns="" id="{32413769-639E-49B5-8A6E-DAFB90E4496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440158" y="4187190"/>
            <a:ext cx="914400" cy="914400"/>
          </a:xfrm>
          <a:prstGeom prst="rect">
            <a:avLst/>
          </a:prstGeom>
        </p:spPr>
      </p:pic>
      <mc:AlternateContent xmlns:mc="http://schemas.openxmlformats.org/markup-compatibility/2006">
        <mc:Choice xmlns:pslz="http://schemas.microsoft.com/office/powerpoint/2016/slidezoom" xmlns="" Requires="pslz">
          <p:graphicFrame>
            <p:nvGraphicFramePr>
              <p:cNvPr id="48" name="Dia nagyítása 47">
                <a:extLst>
                  <a:ext uri="{FF2B5EF4-FFF2-40B4-BE49-F238E27FC236}">
                    <a16:creationId xmlns:a16="http://schemas.microsoft.com/office/drawing/2014/main" id="{000B64B7-A3E2-4E7D-9B3F-F6CD93B36D65}"/>
                  </a:ext>
                </a:extLst>
              </p:cNvPr>
              <p:cNvGraphicFramePr>
                <a:graphicFrameLocks noChangeAspect="1"/>
              </p:cNvGraphicFramePr>
              <p:nvPr>
                <p:extLst>
                  <p:ext uri="{D42A27DB-BD31-4B8C-83A1-F6EECF244321}">
                    <p14:modId xmlns:p14="http://schemas.microsoft.com/office/powerpoint/2010/main" val="4140989504"/>
                  </p:ext>
                </p:extLst>
              </p:nvPr>
            </p:nvGraphicFramePr>
            <p:xfrm>
              <a:off x="1088691" y="1335405"/>
              <a:ext cx="2873830" cy="1714500"/>
            </p:xfrm>
            <a:graphic>
              <a:graphicData uri="http://schemas.microsoft.com/office/powerpoint/2016/slidezoom">
                <pslz:sldZm>
                  <pslz:sldZmObj sldId="257" cId="1980795984">
                    <pslz:zmPr id="{68498287-319E-411C-B7DD-46C526677021}"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2873830" cy="1714500"/>
                        </a:xfrm>
                        <a:prstGeom prst="rect">
                          <a:avLst/>
                        </a:prstGeom>
                        <a:ln w="3175">
                          <a:noFill/>
                        </a:ln>
                      </p166:spPr>
                    </pslz:zmPr>
                  </pslz:sldZmObj>
                </pslz:sldZm>
              </a:graphicData>
            </a:graphic>
          </p:graphicFrame>
        </mc:Choice>
        <mc:Fallback>
          <p:pic>
            <p:nvPicPr>
              <p:cNvPr id="48" name="Dia nagyítása 47">
                <a:hlinkClick r:id="rId15" action="ppaction://hlinksldjump"/>
                <a:extLst>
                  <a:ext uri="{FF2B5EF4-FFF2-40B4-BE49-F238E27FC236}">
                    <a16:creationId xmlns:a16="http://schemas.microsoft.com/office/drawing/2014/main" xmlns="" xmlns:pslz="http://schemas.microsoft.com/office/powerpoint/2016/slidezoom" id="{000B64B7-A3E2-4E7D-9B3F-F6CD93B36D65}"/>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1088691" y="1335405"/>
                <a:ext cx="2873830" cy="1714500"/>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50" name="Dia nagyítása 49">
                <a:extLst>
                  <a:ext uri="{FF2B5EF4-FFF2-40B4-BE49-F238E27FC236}">
                    <a16:creationId xmlns:a16="http://schemas.microsoft.com/office/drawing/2014/main" id="{79D52B09-D574-43B3-9725-1ABDAC6D42E5}"/>
                  </a:ext>
                </a:extLst>
              </p:cNvPr>
              <p:cNvGraphicFramePr>
                <a:graphicFrameLocks noChangeAspect="1"/>
              </p:cNvGraphicFramePr>
              <p:nvPr>
                <p:extLst>
                  <p:ext uri="{D42A27DB-BD31-4B8C-83A1-F6EECF244321}">
                    <p14:modId xmlns:p14="http://schemas.microsoft.com/office/powerpoint/2010/main" val="3921305773"/>
                  </p:ext>
                </p:extLst>
              </p:nvPr>
            </p:nvGraphicFramePr>
            <p:xfrm>
              <a:off x="4225118" y="1280160"/>
              <a:ext cx="2873830" cy="1714500"/>
            </p:xfrm>
            <a:graphic>
              <a:graphicData uri="http://schemas.microsoft.com/office/powerpoint/2016/slidezoom">
                <pslz:sldZm>
                  <pslz:sldZmObj sldId="258" cId="630356716">
                    <pslz:zmPr id="{DA09EBFA-AA2C-4521-916B-BAC2D8287687}" imageType="cover" transitionDur="1000">
                      <p166:blipFill xmlns:p166="http://schemas.microsoft.com/office/powerpoint/2016/6/main">
                        <a:blip r:embed="rId17">
                          <a:extLst>
                            <a:ext uri="{28A0092B-C50C-407E-A947-70E740481C1C}">
                              <a14:useLocalDpi xmlns:a14="http://schemas.microsoft.com/office/drawing/2010/main" val="0"/>
                            </a:ext>
                          </a:extLst>
                        </a:blip>
                        <a:stretch>
                          <a:fillRect/>
                        </a:stretch>
                      </p166:blipFill>
                      <p166:spPr xmlns:p166="http://schemas.microsoft.com/office/powerpoint/2016/6/main">
                        <a:xfrm>
                          <a:off x="0" y="0"/>
                          <a:ext cx="2873830" cy="1714500"/>
                        </a:xfrm>
                        <a:prstGeom prst="rect">
                          <a:avLst/>
                        </a:prstGeom>
                        <a:ln w="3175">
                          <a:noFill/>
                        </a:ln>
                      </p166:spPr>
                    </pslz:zmPr>
                  </pslz:sldZmObj>
                </pslz:sldZm>
              </a:graphicData>
            </a:graphic>
          </p:graphicFrame>
        </mc:Choice>
        <mc:Fallback>
          <p:pic>
            <p:nvPicPr>
              <p:cNvPr id="50" name="Dia nagyítása 49">
                <a:hlinkClick r:id="rId18" action="ppaction://hlinksldjump"/>
                <a:extLst>
                  <a:ext uri="{FF2B5EF4-FFF2-40B4-BE49-F238E27FC236}">
                    <a16:creationId xmlns:a16="http://schemas.microsoft.com/office/drawing/2014/main" xmlns="" xmlns:pslz="http://schemas.microsoft.com/office/powerpoint/2016/slidezoom" id="{79D52B09-D574-43B3-9725-1ABDAC6D42E5}"/>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4225118" y="1280160"/>
                <a:ext cx="2873830" cy="1714500"/>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52" name="Dia nagyítása 51">
                <a:extLst>
                  <a:ext uri="{FF2B5EF4-FFF2-40B4-BE49-F238E27FC236}">
                    <a16:creationId xmlns:a16="http://schemas.microsoft.com/office/drawing/2014/main" id="{85F24478-9D81-4085-BC43-7B813C1CAA0D}"/>
                  </a:ext>
                </a:extLst>
              </p:cNvPr>
              <p:cNvGraphicFramePr>
                <a:graphicFrameLocks noChangeAspect="1"/>
              </p:cNvGraphicFramePr>
              <p:nvPr>
                <p:extLst>
                  <p:ext uri="{D42A27DB-BD31-4B8C-83A1-F6EECF244321}">
                    <p14:modId xmlns:p14="http://schemas.microsoft.com/office/powerpoint/2010/main" val="1709023831"/>
                  </p:ext>
                </p:extLst>
              </p:nvPr>
            </p:nvGraphicFramePr>
            <p:xfrm>
              <a:off x="7395038" y="1280160"/>
              <a:ext cx="2873830" cy="1714500"/>
            </p:xfrm>
            <a:graphic>
              <a:graphicData uri="http://schemas.microsoft.com/office/powerpoint/2016/slidezoom">
                <pslz:sldZm>
                  <pslz:sldZmObj sldId="261" cId="3128866829">
                    <pslz:zmPr id="{C46B49BD-2793-4FB4-99AC-FB520B4ADFC3}" imageType="cover" transitionDur="1000">
                      <p166:blipFill xmlns:p166="http://schemas.microsoft.com/office/powerpoint/2016/6/main">
                        <a:blip r:embed="rId17">
                          <a:extLst>
                            <a:ext uri="{28A0092B-C50C-407E-A947-70E740481C1C}">
                              <a14:useLocalDpi xmlns:a14="http://schemas.microsoft.com/office/drawing/2010/main" val="0"/>
                            </a:ext>
                          </a:extLst>
                        </a:blip>
                        <a:stretch>
                          <a:fillRect/>
                        </a:stretch>
                      </p166:blipFill>
                      <p166:spPr xmlns:p166="http://schemas.microsoft.com/office/powerpoint/2016/6/main">
                        <a:xfrm>
                          <a:off x="0" y="0"/>
                          <a:ext cx="2873830" cy="1714500"/>
                        </a:xfrm>
                        <a:prstGeom prst="rect">
                          <a:avLst/>
                        </a:prstGeom>
                        <a:ln w="3175">
                          <a:noFill/>
                        </a:ln>
                      </p166:spPr>
                    </pslz:zmPr>
                  </pslz:sldZmObj>
                </pslz:sldZm>
              </a:graphicData>
            </a:graphic>
          </p:graphicFrame>
        </mc:Choice>
        <mc:Fallback>
          <p:pic>
            <p:nvPicPr>
              <p:cNvPr id="52" name="Dia nagyítása 51">
                <a:hlinkClick r:id="rId19" action="ppaction://hlinksldjump"/>
                <a:extLst>
                  <a:ext uri="{FF2B5EF4-FFF2-40B4-BE49-F238E27FC236}">
                    <a16:creationId xmlns:a16="http://schemas.microsoft.com/office/drawing/2014/main" xmlns="" xmlns:pslz="http://schemas.microsoft.com/office/powerpoint/2016/slidezoom" id="{85F24478-9D81-4085-BC43-7B813C1CAA0D}"/>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7395038" y="1280160"/>
                <a:ext cx="2873830" cy="1714500"/>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54" name="Dia nagyítása 53">
                <a:extLst>
                  <a:ext uri="{FF2B5EF4-FFF2-40B4-BE49-F238E27FC236}">
                    <a16:creationId xmlns:a16="http://schemas.microsoft.com/office/drawing/2014/main" id="{D4F351D1-CA47-4B8D-A3EE-17E842537CEB}"/>
                  </a:ext>
                </a:extLst>
              </p:cNvPr>
              <p:cNvGraphicFramePr>
                <a:graphicFrameLocks noChangeAspect="1"/>
              </p:cNvGraphicFramePr>
              <p:nvPr>
                <p:extLst>
                  <p:ext uri="{D42A27DB-BD31-4B8C-83A1-F6EECF244321}">
                    <p14:modId xmlns:p14="http://schemas.microsoft.com/office/powerpoint/2010/main" val="3414098827"/>
                  </p:ext>
                </p:extLst>
              </p:nvPr>
            </p:nvGraphicFramePr>
            <p:xfrm>
              <a:off x="1037185" y="3808095"/>
              <a:ext cx="2873830" cy="1714500"/>
            </p:xfrm>
            <a:graphic>
              <a:graphicData uri="http://schemas.microsoft.com/office/powerpoint/2016/slidezoom">
                <pslz:sldZm>
                  <pslz:sldZmObj sldId="259" cId="2634746307">
                    <pslz:zmPr id="{6D74C514-CAF6-44B3-AAB5-CC9F5DBEC9C2}" imageType="cover" transitionDur="1000">
                      <p166:blipFill xmlns:p166="http://schemas.microsoft.com/office/powerpoint/2016/6/main">
                        <a:blip r:embed="rId17">
                          <a:extLst>
                            <a:ext uri="{28A0092B-C50C-407E-A947-70E740481C1C}">
                              <a14:useLocalDpi xmlns:a14="http://schemas.microsoft.com/office/drawing/2010/main" val="0"/>
                            </a:ext>
                          </a:extLst>
                        </a:blip>
                        <a:stretch>
                          <a:fillRect/>
                        </a:stretch>
                      </p166:blipFill>
                      <p166:spPr xmlns:p166="http://schemas.microsoft.com/office/powerpoint/2016/6/main">
                        <a:xfrm>
                          <a:off x="0" y="0"/>
                          <a:ext cx="2873830" cy="1714500"/>
                        </a:xfrm>
                        <a:prstGeom prst="rect">
                          <a:avLst/>
                        </a:prstGeom>
                        <a:ln w="3175">
                          <a:noFill/>
                        </a:ln>
                      </p166:spPr>
                    </pslz:zmPr>
                  </pslz:sldZmObj>
                </pslz:sldZm>
              </a:graphicData>
            </a:graphic>
          </p:graphicFrame>
        </mc:Choice>
        <mc:Fallback>
          <p:pic>
            <p:nvPicPr>
              <p:cNvPr id="54" name="Dia nagyítása 53">
                <a:hlinkClick r:id="rId20" action="ppaction://hlinksldjump"/>
                <a:extLst>
                  <a:ext uri="{FF2B5EF4-FFF2-40B4-BE49-F238E27FC236}">
                    <a16:creationId xmlns:a16="http://schemas.microsoft.com/office/drawing/2014/main" xmlns="" xmlns:pslz="http://schemas.microsoft.com/office/powerpoint/2016/slidezoom" id="{D4F351D1-CA47-4B8D-A3EE-17E842537CEB}"/>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1037185" y="3808095"/>
                <a:ext cx="2873830" cy="1714500"/>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56" name="Dia nagyítása 55">
                <a:extLst>
                  <a:ext uri="{FF2B5EF4-FFF2-40B4-BE49-F238E27FC236}">
                    <a16:creationId xmlns:a16="http://schemas.microsoft.com/office/drawing/2014/main" id="{71E51267-C739-4130-A2FD-248AEA7CE8BB}"/>
                  </a:ext>
                </a:extLst>
              </p:cNvPr>
              <p:cNvGraphicFramePr>
                <a:graphicFrameLocks noChangeAspect="1"/>
              </p:cNvGraphicFramePr>
              <p:nvPr>
                <p:extLst>
                  <p:ext uri="{D42A27DB-BD31-4B8C-83A1-F6EECF244321}">
                    <p14:modId xmlns:p14="http://schemas.microsoft.com/office/powerpoint/2010/main" val="1775167549"/>
                  </p:ext>
                </p:extLst>
              </p:nvPr>
            </p:nvGraphicFramePr>
            <p:xfrm>
              <a:off x="4225118" y="3808095"/>
              <a:ext cx="2873830" cy="1714500"/>
            </p:xfrm>
            <a:graphic>
              <a:graphicData uri="http://schemas.microsoft.com/office/powerpoint/2016/slidezoom">
                <pslz:sldZm>
                  <pslz:sldZmObj sldId="260" cId="2157305007">
                    <pslz:zmPr id="{FFFADC3E-F3AA-430B-8CF7-2E92A97A5E95}" imageType="cover" transitionDur="1000">
                      <p166:blipFill xmlns:p166="http://schemas.microsoft.com/office/powerpoint/2016/6/main">
                        <a:blip r:embed="rId17">
                          <a:extLst>
                            <a:ext uri="{28A0092B-C50C-407E-A947-70E740481C1C}">
                              <a14:useLocalDpi xmlns:a14="http://schemas.microsoft.com/office/drawing/2010/main" val="0"/>
                            </a:ext>
                          </a:extLst>
                        </a:blip>
                        <a:stretch>
                          <a:fillRect/>
                        </a:stretch>
                      </p166:blipFill>
                      <p166:spPr xmlns:p166="http://schemas.microsoft.com/office/powerpoint/2016/6/main">
                        <a:xfrm>
                          <a:off x="0" y="0"/>
                          <a:ext cx="2873830" cy="1714500"/>
                        </a:xfrm>
                        <a:prstGeom prst="rect">
                          <a:avLst/>
                        </a:prstGeom>
                        <a:ln w="3175">
                          <a:noFill/>
                        </a:ln>
                      </p166:spPr>
                    </pslz:zmPr>
                  </pslz:sldZmObj>
                </pslz:sldZm>
              </a:graphicData>
            </a:graphic>
          </p:graphicFrame>
        </mc:Choice>
        <mc:Fallback>
          <p:pic>
            <p:nvPicPr>
              <p:cNvPr id="56" name="Dia nagyítása 55">
                <a:hlinkClick r:id="rId21" action="ppaction://hlinksldjump"/>
                <a:extLst>
                  <a:ext uri="{FF2B5EF4-FFF2-40B4-BE49-F238E27FC236}">
                    <a16:creationId xmlns:a16="http://schemas.microsoft.com/office/drawing/2014/main" xmlns="" xmlns:pslz="http://schemas.microsoft.com/office/powerpoint/2016/slidezoom" id="{71E51267-C739-4130-A2FD-248AEA7CE8BB}"/>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4225118" y="3808095"/>
                <a:ext cx="2873830" cy="1714500"/>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58" name="Dia nagyítása 57">
                <a:extLst>
                  <a:ext uri="{FF2B5EF4-FFF2-40B4-BE49-F238E27FC236}">
                    <a16:creationId xmlns:a16="http://schemas.microsoft.com/office/drawing/2014/main" id="{7393DA50-C0BB-4C99-B806-549D96BFD221}"/>
                  </a:ext>
                </a:extLst>
              </p:cNvPr>
              <p:cNvGraphicFramePr>
                <a:graphicFrameLocks noChangeAspect="1"/>
              </p:cNvGraphicFramePr>
              <p:nvPr>
                <p:extLst>
                  <p:ext uri="{D42A27DB-BD31-4B8C-83A1-F6EECF244321}">
                    <p14:modId xmlns:p14="http://schemas.microsoft.com/office/powerpoint/2010/main" val="269125142"/>
                  </p:ext>
                </p:extLst>
              </p:nvPr>
            </p:nvGraphicFramePr>
            <p:xfrm>
              <a:off x="7395038" y="3808095"/>
              <a:ext cx="2873830" cy="1714500"/>
            </p:xfrm>
            <a:graphic>
              <a:graphicData uri="http://schemas.microsoft.com/office/powerpoint/2016/slidezoom">
                <pslz:sldZm>
                  <pslz:sldZmObj sldId="262" cId="3026029568">
                    <pslz:zmPr id="{5F1A40C1-65D4-4922-B5CC-D752985C6D37}"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2873830" cy="1714500"/>
                        </a:xfrm>
                        <a:prstGeom prst="rect">
                          <a:avLst/>
                        </a:prstGeom>
                        <a:ln w="3175">
                          <a:noFill/>
                        </a:ln>
                      </p166:spPr>
                    </pslz:zmPr>
                  </pslz:sldZmObj>
                </pslz:sldZm>
              </a:graphicData>
            </a:graphic>
          </p:graphicFrame>
        </mc:Choice>
        <mc:Fallback>
          <p:pic>
            <p:nvPicPr>
              <p:cNvPr id="58" name="Dia nagyítása 57">
                <a:hlinkClick r:id="rId22" action="ppaction://hlinksldjump"/>
                <a:extLst>
                  <a:ext uri="{FF2B5EF4-FFF2-40B4-BE49-F238E27FC236}">
                    <a16:creationId xmlns:a16="http://schemas.microsoft.com/office/drawing/2014/main" xmlns="" xmlns:pslz="http://schemas.microsoft.com/office/powerpoint/2016/slidezoom" id="{7393DA50-C0BB-4C99-B806-549D96BFD221}"/>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7395038" y="3808095"/>
                <a:ext cx="2873830" cy="1714500"/>
              </a:xfrm>
              <a:prstGeom prst="rect">
                <a:avLst/>
              </a:prstGeom>
              <a:ln w="3175">
                <a:noFill/>
              </a:ln>
            </p:spPr>
          </p:pic>
        </mc:Fallback>
      </mc:AlternateContent>
      <p:sp>
        <p:nvSpPr>
          <p:cNvPr id="59" name="Szövegdoboz 58">
            <a:extLst>
              <a:ext uri="{FF2B5EF4-FFF2-40B4-BE49-F238E27FC236}">
                <a16:creationId xmlns:a16="http://schemas.microsoft.com/office/drawing/2014/main" xmlns="" id="{F81C4A16-7428-47AF-A2B4-343938396753}"/>
              </a:ext>
            </a:extLst>
          </p:cNvPr>
          <p:cNvSpPr txBox="1"/>
          <p:nvPr/>
        </p:nvSpPr>
        <p:spPr>
          <a:xfrm>
            <a:off x="1164533" y="971847"/>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Bevezető</a:t>
            </a:r>
          </a:p>
        </p:txBody>
      </p:sp>
      <p:sp>
        <p:nvSpPr>
          <p:cNvPr id="60" name="Szövegdoboz 59">
            <a:extLst>
              <a:ext uri="{FF2B5EF4-FFF2-40B4-BE49-F238E27FC236}">
                <a16:creationId xmlns:a16="http://schemas.microsoft.com/office/drawing/2014/main" xmlns="" id="{60CE7D08-31EA-452D-AEA1-B33941682EC9}"/>
              </a:ext>
            </a:extLst>
          </p:cNvPr>
          <p:cNvSpPr txBox="1"/>
          <p:nvPr/>
        </p:nvSpPr>
        <p:spPr>
          <a:xfrm>
            <a:off x="4355203" y="971847"/>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Tények</a:t>
            </a:r>
          </a:p>
        </p:txBody>
      </p:sp>
      <p:sp>
        <p:nvSpPr>
          <p:cNvPr id="61" name="Szövegdoboz 60">
            <a:extLst>
              <a:ext uri="{FF2B5EF4-FFF2-40B4-BE49-F238E27FC236}">
                <a16:creationId xmlns:a16="http://schemas.microsoft.com/office/drawing/2014/main" xmlns="" id="{51364EF9-5AA4-41A3-B74B-FBB81FCD05A4}"/>
              </a:ext>
            </a:extLst>
          </p:cNvPr>
          <p:cNvSpPr txBox="1"/>
          <p:nvPr/>
        </p:nvSpPr>
        <p:spPr>
          <a:xfrm>
            <a:off x="7525123" y="967413"/>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Betegségek</a:t>
            </a:r>
          </a:p>
        </p:txBody>
      </p:sp>
      <p:sp>
        <p:nvSpPr>
          <p:cNvPr id="64" name="Szövegdoboz 63">
            <a:extLst>
              <a:ext uri="{FF2B5EF4-FFF2-40B4-BE49-F238E27FC236}">
                <a16:creationId xmlns:a16="http://schemas.microsoft.com/office/drawing/2014/main" xmlns="" id="{D638620D-6ABE-49E2-9B6E-B21FEED3A89F}"/>
              </a:ext>
            </a:extLst>
          </p:cNvPr>
          <p:cNvSpPr txBox="1"/>
          <p:nvPr/>
        </p:nvSpPr>
        <p:spPr>
          <a:xfrm>
            <a:off x="1218776" y="3577262"/>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Táplálkozás</a:t>
            </a:r>
          </a:p>
        </p:txBody>
      </p:sp>
      <p:sp>
        <p:nvSpPr>
          <p:cNvPr id="65" name="Szövegdoboz 64">
            <a:extLst>
              <a:ext uri="{FF2B5EF4-FFF2-40B4-BE49-F238E27FC236}">
                <a16:creationId xmlns:a16="http://schemas.microsoft.com/office/drawing/2014/main" xmlns="" id="{F8E47E1E-3046-4E92-9DE5-50E3DB99DBF4}"/>
              </a:ext>
            </a:extLst>
          </p:cNvPr>
          <p:cNvSpPr txBox="1"/>
          <p:nvPr/>
        </p:nvSpPr>
        <p:spPr>
          <a:xfrm>
            <a:off x="4355203" y="3577261"/>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Hippokratész</a:t>
            </a:r>
          </a:p>
        </p:txBody>
      </p:sp>
      <p:sp>
        <p:nvSpPr>
          <p:cNvPr id="66" name="Szövegdoboz 65">
            <a:extLst>
              <a:ext uri="{FF2B5EF4-FFF2-40B4-BE49-F238E27FC236}">
                <a16:creationId xmlns:a16="http://schemas.microsoft.com/office/drawing/2014/main" xmlns="" id="{3F9097CB-3FD5-42B0-8AB1-5876CFE5A7C2}"/>
              </a:ext>
            </a:extLst>
          </p:cNvPr>
          <p:cNvSpPr txBox="1"/>
          <p:nvPr/>
        </p:nvSpPr>
        <p:spPr>
          <a:xfrm>
            <a:off x="7590528" y="3577261"/>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Statisztika</a:t>
            </a:r>
          </a:p>
        </p:txBody>
      </p:sp>
      <p:sp>
        <p:nvSpPr>
          <p:cNvPr id="3" name="Akciógomb: Tovább vagy Következő 2">
            <a:hlinkClick r:id="" action="ppaction://hlinkshowjump?jump=nextslide" highlightClick="1"/>
            <a:extLst>
              <a:ext uri="{FF2B5EF4-FFF2-40B4-BE49-F238E27FC236}">
                <a16:creationId xmlns:a16="http://schemas.microsoft.com/office/drawing/2014/main" xmlns="" id="{8C5E4B4E-1153-456B-B71B-A3AE39081DF2}"/>
              </a:ext>
            </a:extLst>
          </p:cNvPr>
          <p:cNvSpPr/>
          <p:nvPr/>
        </p:nvSpPr>
        <p:spPr>
          <a:xfrm>
            <a:off x="10576754" y="6016403"/>
            <a:ext cx="617366" cy="617366"/>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114142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626802F9-5892-44CF-916B-A2170A1F9F04}"/>
              </a:ext>
            </a:extLst>
          </p:cNvPr>
          <p:cNvSpPr>
            <a:spLocks noGrp="1"/>
          </p:cNvSpPr>
          <p:nvPr>
            <p:ph type="title"/>
          </p:nvPr>
        </p:nvSpPr>
        <p:spPr/>
        <p:txBody>
          <a:bodyPr/>
          <a:lstStyle/>
          <a:p>
            <a:pPr algn="l"/>
            <a:r>
              <a:rPr lang="hu-HU" cap="none" dirty="0"/>
              <a:t>21. század küszöbén…</a:t>
            </a:r>
          </a:p>
        </p:txBody>
      </p:sp>
      <p:sp>
        <p:nvSpPr>
          <p:cNvPr id="3" name="Tartalom helye 2">
            <a:extLst>
              <a:ext uri="{FF2B5EF4-FFF2-40B4-BE49-F238E27FC236}">
                <a16:creationId xmlns:a16="http://schemas.microsoft.com/office/drawing/2014/main" xmlns="" id="{4DFD32A3-A81D-4087-BA65-17F36943E196}"/>
              </a:ext>
            </a:extLst>
          </p:cNvPr>
          <p:cNvSpPr>
            <a:spLocks noGrp="1"/>
          </p:cNvSpPr>
          <p:nvPr>
            <p:ph idx="1"/>
          </p:nvPr>
        </p:nvSpPr>
        <p:spPr>
          <a:xfrm>
            <a:off x="863445" y="2225692"/>
            <a:ext cx="9793597" cy="3235514"/>
          </a:xfrm>
        </p:spPr>
        <p:txBody>
          <a:bodyPr>
            <a:noAutofit/>
          </a:bodyPr>
          <a:lstStyle/>
          <a:p>
            <a:pPr marL="0" indent="0">
              <a:buNone/>
            </a:pPr>
            <a:r>
              <a:rPr lang="hu-HU" sz="1701" b="1" cap="none" dirty="0"/>
              <a:t>Napjaink és az ételintolerancia…</a:t>
            </a:r>
          </a:p>
          <a:p>
            <a:pPr marL="0" indent="0">
              <a:buNone/>
            </a:pPr>
            <a:r>
              <a:rPr lang="hu-HU" sz="1701" cap="none" dirty="0"/>
              <a:t>Statisztikai adatok szerint az alapellátás keretein belül jelentkező betegek </a:t>
            </a:r>
            <a:r>
              <a:rPr lang="hu-HU" sz="1701" b="1" cap="none" dirty="0"/>
              <a:t>25%</a:t>
            </a:r>
            <a:r>
              <a:rPr lang="hu-HU" sz="1701" cap="none" dirty="0"/>
              <a:t>-nál emésztőrendszeri panaszok vannak jelen, melynek hátterében az esetek </a:t>
            </a:r>
            <a:r>
              <a:rPr lang="hu-HU" sz="1701" b="1" cap="none" dirty="0"/>
              <a:t>90%</a:t>
            </a:r>
            <a:r>
              <a:rPr lang="hu-HU" sz="1701" cap="none" dirty="0"/>
              <a:t>-ban ételérzékenység áll.</a:t>
            </a:r>
          </a:p>
          <a:p>
            <a:pPr marL="0" indent="0">
              <a:buNone/>
            </a:pPr>
            <a:r>
              <a:rPr lang="hu-HU" sz="1701" cap="none" dirty="0"/>
              <a:t>Becslések szerint a </a:t>
            </a:r>
            <a:r>
              <a:rPr lang="hu-HU" sz="1701" b="1" cap="none" dirty="0"/>
              <a:t>felnőtt lakosság </a:t>
            </a:r>
            <a:r>
              <a:rPr lang="hu-HU" sz="1701" cap="none" dirty="0"/>
              <a:t>kb. </a:t>
            </a:r>
            <a:r>
              <a:rPr lang="hu-HU" sz="1701" b="1" cap="none" dirty="0"/>
              <a:t>20-30%</a:t>
            </a:r>
            <a:r>
              <a:rPr lang="hu-HU" sz="1701" cap="none" dirty="0"/>
              <a:t>-át érinti, de nem tudhatunk biztos számokat, mivel </a:t>
            </a:r>
            <a:r>
              <a:rPr lang="hu-HU" sz="1701" b="1" cap="none" dirty="0"/>
              <a:t>sokan nem fordulnak orvoshoz</a:t>
            </a:r>
            <a:r>
              <a:rPr lang="hu-HU" sz="1701" cap="none" dirty="0"/>
              <a:t>, inkább </a:t>
            </a:r>
            <a:r>
              <a:rPr lang="hu-HU" sz="1701" b="1" cap="none" dirty="0"/>
              <a:t>megtanulnak együtt élni vele</a:t>
            </a:r>
            <a:r>
              <a:rPr lang="hu-HU" sz="1701" cap="none" dirty="0"/>
              <a:t>. Meg kell, hogy említsük a gyermekeket is, hiszen náluk is gyakori az előfordulás.</a:t>
            </a:r>
          </a:p>
          <a:p>
            <a:pPr marL="0" indent="0">
              <a:buNone/>
            </a:pPr>
            <a:r>
              <a:rPr lang="hu-HU" sz="1701" cap="none" dirty="0"/>
              <a:t>Sajnos még nagyon sokan nem veszik komolyan az ételintoleranciát. Hosszú, elhúzódó panaszok jellemzik, mivel szervezetünk napi szinten ki van téve az okozó ételnek. </a:t>
            </a:r>
          </a:p>
          <a:p>
            <a:pPr marL="0" indent="0">
              <a:buNone/>
            </a:pPr>
            <a:endParaRPr lang="hu-HU" sz="1701" cap="none" dirty="0"/>
          </a:p>
          <a:p>
            <a:pPr marL="0" indent="0">
              <a:buNone/>
            </a:pPr>
            <a:r>
              <a:rPr lang="hu-HU" sz="1701" cap="none" dirty="0"/>
              <a:t>Ilyen tünetek például: fejfájás, migrén, orrfolyás, hangulati problémák, koncentrációs zavarok, puffadás, hasmenés, székrekedés, bőrproblémák stb.</a:t>
            </a:r>
          </a:p>
          <a:p>
            <a:pPr marL="0" indent="0">
              <a:buNone/>
            </a:pPr>
            <a:endParaRPr lang="hu-HU" sz="1701" cap="none" dirty="0"/>
          </a:p>
          <a:p>
            <a:pPr marL="0" indent="0">
              <a:buNone/>
            </a:pPr>
            <a:endParaRPr lang="hu-HU" sz="1701" cap="none" dirty="0"/>
          </a:p>
          <a:p>
            <a:pPr marL="0" indent="0">
              <a:buNone/>
            </a:pPr>
            <a:endParaRPr lang="hu-HU" sz="1701" cap="none" dirty="0"/>
          </a:p>
        </p:txBody>
      </p:sp>
    </p:spTree>
    <p:extLst>
      <p:ext uri="{BB962C8B-B14F-4D97-AF65-F5344CB8AC3E}">
        <p14:creationId xmlns:p14="http://schemas.microsoft.com/office/powerpoint/2010/main" val="302602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1B784EDC-90CE-44C0-9616-52D7A97194B7}"/>
              </a:ext>
            </a:extLst>
          </p:cNvPr>
          <p:cNvSpPr>
            <a:spLocks noGrp="1"/>
          </p:cNvSpPr>
          <p:nvPr>
            <p:ph type="title"/>
          </p:nvPr>
        </p:nvSpPr>
        <p:spPr/>
        <p:txBody>
          <a:bodyPr/>
          <a:lstStyle/>
          <a:p>
            <a:pPr algn="l"/>
            <a:r>
              <a:rPr lang="hu-HU" cap="none" dirty="0"/>
              <a:t>Ok-okozat…</a:t>
            </a:r>
          </a:p>
        </p:txBody>
      </p:sp>
      <p:sp>
        <p:nvSpPr>
          <p:cNvPr id="3" name="Tartalom helye 2">
            <a:extLst>
              <a:ext uri="{FF2B5EF4-FFF2-40B4-BE49-F238E27FC236}">
                <a16:creationId xmlns:a16="http://schemas.microsoft.com/office/drawing/2014/main" xmlns="" id="{DA6C2E85-B53B-4A38-8C5C-913055A63BCF}"/>
              </a:ext>
            </a:extLst>
          </p:cNvPr>
          <p:cNvSpPr>
            <a:spLocks noGrp="1"/>
          </p:cNvSpPr>
          <p:nvPr>
            <p:ph idx="1"/>
          </p:nvPr>
        </p:nvSpPr>
        <p:spPr/>
        <p:txBody>
          <a:bodyPr>
            <a:normAutofit fontScale="92500" lnSpcReduction="20000"/>
          </a:bodyPr>
          <a:lstStyle/>
          <a:p>
            <a:pPr marL="0" indent="0">
              <a:buNone/>
            </a:pPr>
            <a:r>
              <a:rPr lang="hu-HU" sz="2268" cap="none" dirty="0"/>
              <a:t>Az ételintolerancia számának növekedése párhuzamosan emelkedést mutat a feldolgozott élelmiszerek, adalékanyagok és tartósítókat tartalmazó ételek fogyasztásával, a különböző vegyszereket, hormonokat stb… tartalmazó tusfürdők, samponok, amelyeket mindennapi alkalmazásával. A nyálkahártya mellet a bőr is egy kiváló felszívódási terület.</a:t>
            </a:r>
          </a:p>
          <a:p>
            <a:pPr marL="0" indent="0">
              <a:buNone/>
            </a:pPr>
            <a:r>
              <a:rPr lang="hu-HU" sz="2268" cap="none" dirty="0"/>
              <a:t>Nem véletlenül jelentek meg a különböző gyógyszerek is, amelyeket tapaszok, krémek formájában forgalmaznak.</a:t>
            </a:r>
          </a:p>
          <a:p>
            <a:pPr marL="0" indent="0">
              <a:buNone/>
            </a:pPr>
            <a:r>
              <a:rPr lang="hu-HU" sz="2268" cap="none" dirty="0"/>
              <a:t>Fontos megemlíteni még, mint kockázati tényezőt a </a:t>
            </a:r>
            <a:r>
              <a:rPr lang="hu-HU" sz="2268" b="1" cap="none" dirty="0"/>
              <a:t>stressz</a:t>
            </a:r>
            <a:r>
              <a:rPr lang="hu-HU" sz="2268" cap="none" dirty="0"/>
              <a:t>, </a:t>
            </a:r>
            <a:r>
              <a:rPr lang="hu-HU" sz="2268" b="1" cap="none" dirty="0"/>
              <a:t>rendszertelen étkezés</a:t>
            </a:r>
            <a:r>
              <a:rPr lang="hu-HU" sz="2268" cap="none" dirty="0"/>
              <a:t>, </a:t>
            </a:r>
            <a:r>
              <a:rPr lang="hu-HU" sz="2268" b="1" cap="none" dirty="0"/>
              <a:t>gyógyszer</a:t>
            </a:r>
            <a:r>
              <a:rPr lang="hu-HU" sz="2268" cap="none" dirty="0"/>
              <a:t>, </a:t>
            </a:r>
            <a:r>
              <a:rPr lang="hu-HU" sz="2268" b="1" cap="none" dirty="0"/>
              <a:t>alkoholfogyasztás</a:t>
            </a:r>
            <a:r>
              <a:rPr lang="hu-HU" sz="2268" cap="none" dirty="0"/>
              <a:t> és az </a:t>
            </a:r>
            <a:r>
              <a:rPr lang="hu-HU" sz="2268" b="1" cap="none" dirty="0"/>
              <a:t>öröklött hajlamot</a:t>
            </a:r>
            <a:r>
              <a:rPr lang="hu-HU" sz="2268" cap="none" dirty="0"/>
              <a:t> is.</a:t>
            </a:r>
          </a:p>
          <a:p>
            <a:pPr marL="0" indent="0">
              <a:buNone/>
            </a:pPr>
            <a:endParaRPr lang="hu-HU" sz="2268" cap="none" dirty="0"/>
          </a:p>
        </p:txBody>
      </p:sp>
    </p:spTree>
    <p:extLst>
      <p:ext uri="{BB962C8B-B14F-4D97-AF65-F5344CB8AC3E}">
        <p14:creationId xmlns:p14="http://schemas.microsoft.com/office/powerpoint/2010/main" val="1840378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7E43640E-84AA-4D4B-926A-C62CA1000A1C}"/>
              </a:ext>
            </a:extLst>
          </p:cNvPr>
          <p:cNvSpPr>
            <a:spLocks noGrp="1"/>
          </p:cNvSpPr>
          <p:nvPr>
            <p:ph type="title"/>
          </p:nvPr>
        </p:nvSpPr>
        <p:spPr/>
        <p:txBody>
          <a:bodyPr>
            <a:normAutofit/>
          </a:bodyPr>
          <a:lstStyle/>
          <a:p>
            <a:pPr algn="l"/>
            <a:r>
              <a:rPr lang="hu-HU" cap="none" dirty="0">
                <a:effectLst/>
                <a:ea typeface="Microsoft Sans Serif" panose="020B0604020202020204" pitchFamily="34" charset="0"/>
                <a:cs typeface="Microsoft Sans Serif" panose="020B0604020202020204" pitchFamily="34" charset="0"/>
              </a:rPr>
              <a:t>T</a:t>
            </a:r>
            <a:r>
              <a:rPr lang="hu-HU" cap="none" dirty="0">
                <a:effectLst/>
                <a:ea typeface="Microsoft Sans Serif" panose="020B0604020202020204" pitchFamily="34" charset="0"/>
              </a:rPr>
              <a:t>é</a:t>
            </a:r>
            <a:r>
              <a:rPr lang="hu-HU" cap="none" dirty="0">
                <a:effectLst/>
                <a:ea typeface="Microsoft Sans Serif" panose="020B0604020202020204" pitchFamily="34" charset="0"/>
                <a:cs typeface="Microsoft Sans Serif" panose="020B0604020202020204" pitchFamily="34" charset="0"/>
              </a:rPr>
              <a:t>nyek:</a:t>
            </a:r>
            <a:endParaRPr lang="hu-HU" sz="5669" cap="none" dirty="0"/>
          </a:p>
        </p:txBody>
      </p:sp>
      <p:sp>
        <p:nvSpPr>
          <p:cNvPr id="3" name="Tartalom helye 2">
            <a:extLst>
              <a:ext uri="{FF2B5EF4-FFF2-40B4-BE49-F238E27FC236}">
                <a16:creationId xmlns:a16="http://schemas.microsoft.com/office/drawing/2014/main" xmlns="" id="{B429A5CB-F718-47FC-BA98-43B3D95BD163}"/>
              </a:ext>
            </a:extLst>
          </p:cNvPr>
          <p:cNvSpPr>
            <a:spLocks noGrp="1"/>
          </p:cNvSpPr>
          <p:nvPr>
            <p:ph idx="1"/>
          </p:nvPr>
        </p:nvSpPr>
        <p:spPr/>
        <p:txBody>
          <a:bodyPr>
            <a:normAutofit lnSpcReduction="10000"/>
          </a:bodyPr>
          <a:lstStyle/>
          <a:p>
            <a:pPr marL="0" indent="0">
              <a:buNone/>
            </a:pPr>
            <a:r>
              <a:rPr lang="hu-HU" cap="none" dirty="0"/>
              <a:t>- </a:t>
            </a:r>
            <a:r>
              <a:rPr lang="hu-HU" b="1" cap="none" dirty="0"/>
              <a:t>40 000 ételintolerancia vizsgálatból 88% pozitív volt</a:t>
            </a:r>
            <a:r>
              <a:rPr lang="hu-HU" cap="none" dirty="0"/>
              <a:t>.</a:t>
            </a:r>
          </a:p>
          <a:p>
            <a:pPr marL="0" indent="0">
              <a:buNone/>
            </a:pPr>
            <a:r>
              <a:rPr lang="hu-HU" cap="none" dirty="0"/>
              <a:t>- Ha csak a 3 feletti intoleráns élelmiszerekkel rendelkezőket vesszük figyelembe, akkor a vizsgálatok </a:t>
            </a:r>
            <a:r>
              <a:rPr lang="hu-HU" b="1" cap="none" dirty="0"/>
              <a:t>60%</a:t>
            </a:r>
            <a:r>
              <a:rPr lang="hu-HU" cap="none" dirty="0"/>
              <a:t>-a mondható olyannak, aminek már tartós fennállás esetén, </a:t>
            </a:r>
            <a:r>
              <a:rPr lang="hu-HU" b="1" cap="none" dirty="0"/>
              <a:t>egészségügyi következményei</a:t>
            </a:r>
            <a:r>
              <a:rPr lang="hu-HU" cap="none" dirty="0"/>
              <a:t> lehetnek.</a:t>
            </a:r>
          </a:p>
          <a:p>
            <a:pPr marL="0" indent="0">
              <a:buNone/>
            </a:pPr>
            <a:r>
              <a:rPr lang="hu-HU" cap="none" dirty="0"/>
              <a:t>- A CDC adatai alapján </a:t>
            </a:r>
            <a:r>
              <a:rPr lang="hu-HU" b="1" cap="none" dirty="0"/>
              <a:t>10 év alatt az allergiás gyermekek száma 18%-kal emelkedett</a:t>
            </a:r>
            <a:r>
              <a:rPr lang="hu-HU" cap="none" dirty="0"/>
              <a:t>. Ezt önmagában nem lehet a genetikára fogni, ehhez környezeti-külső behatásokra van szükség, amelyek epigenetikai változásokkal érzékenyítik a szervezetet, változásokat előidézve a mikrobiomban. A </a:t>
            </a:r>
            <a:r>
              <a:rPr lang="hu-HU" b="1" cap="none" dirty="0"/>
              <a:t>lakosság 45%-a küzd ételintoleranciával</a:t>
            </a:r>
            <a:r>
              <a:rPr lang="hu-HU" cap="none" dirty="0"/>
              <a:t>, míg mások szerint </a:t>
            </a:r>
            <a:r>
              <a:rPr lang="hu-HU" b="1" cap="none" dirty="0"/>
              <a:t>legalább 80%-nak  van bizonyos ételekkel szembeni kóros immun reakciójuk</a:t>
            </a:r>
            <a:r>
              <a:rPr lang="hu-HU" cap="none" dirty="0"/>
              <a:t>.</a:t>
            </a:r>
          </a:p>
          <a:p>
            <a:pPr marL="0" indent="0">
              <a:buNone/>
            </a:pPr>
            <a:endParaRPr lang="hu-HU" cap="none" dirty="0"/>
          </a:p>
        </p:txBody>
      </p:sp>
    </p:spTree>
    <p:extLst>
      <p:ext uri="{BB962C8B-B14F-4D97-AF65-F5344CB8AC3E}">
        <p14:creationId xmlns:p14="http://schemas.microsoft.com/office/powerpoint/2010/main" val="297282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B3D8E5AF-02FC-47B9-A8F3-6177F253BE79}"/>
              </a:ext>
            </a:extLst>
          </p:cNvPr>
          <p:cNvSpPr>
            <a:spLocks noGrp="1"/>
          </p:cNvSpPr>
          <p:nvPr>
            <p:ph type="title"/>
          </p:nvPr>
        </p:nvSpPr>
        <p:spPr>
          <a:xfrm>
            <a:off x="863446" y="188863"/>
            <a:ext cx="9793596" cy="1508263"/>
          </a:xfrm>
        </p:spPr>
        <p:txBody>
          <a:bodyPr/>
          <a:lstStyle/>
          <a:p>
            <a:r>
              <a:rPr lang="hu-HU" cap="none" dirty="0"/>
              <a:t>Mikor beszélünk élelintoleranciáról?</a:t>
            </a:r>
          </a:p>
        </p:txBody>
      </p:sp>
      <p:sp>
        <p:nvSpPr>
          <p:cNvPr id="4" name="Szövegdoboz 3">
            <a:extLst>
              <a:ext uri="{FF2B5EF4-FFF2-40B4-BE49-F238E27FC236}">
                <a16:creationId xmlns:a16="http://schemas.microsoft.com/office/drawing/2014/main" xmlns="" id="{938AE3E1-C631-4CB9-A3AE-A70DE7EB8DC5}"/>
              </a:ext>
            </a:extLst>
          </p:cNvPr>
          <p:cNvSpPr txBox="1"/>
          <p:nvPr/>
        </p:nvSpPr>
        <p:spPr>
          <a:xfrm>
            <a:off x="199280" y="1676049"/>
            <a:ext cx="5102578" cy="3408049"/>
          </a:xfrm>
          <a:prstGeom prst="rect">
            <a:avLst/>
          </a:prstGeom>
          <a:noFill/>
        </p:spPr>
        <p:txBody>
          <a:bodyPr wrap="square" rtlCol="0">
            <a:spAutoFit/>
          </a:bodyPr>
          <a:lstStyle/>
          <a:p>
            <a:pPr algn="ctr"/>
            <a:r>
              <a:rPr lang="hu-HU" sz="2268" dirty="0">
                <a:solidFill>
                  <a:schemeClr val="accent5"/>
                </a:solidFill>
              </a:rPr>
              <a:t>Ételallergia</a:t>
            </a:r>
          </a:p>
          <a:p>
            <a:pPr algn="ctr"/>
            <a:endParaRPr lang="hu-HU" sz="2268" dirty="0"/>
          </a:p>
          <a:p>
            <a:pPr algn="ctr"/>
            <a:r>
              <a:rPr lang="hu-HU" sz="1512" dirty="0"/>
              <a:t>IgE </a:t>
            </a:r>
            <a:r>
              <a:rPr lang="hu-HU" sz="1512" dirty="0">
                <a:solidFill>
                  <a:srgbClr val="222222"/>
                </a:solidFill>
              </a:rPr>
              <a:t>típusú ellenanyag termelődés jellemzi.</a:t>
            </a:r>
          </a:p>
          <a:p>
            <a:pPr algn="ctr"/>
            <a:endParaRPr lang="hu-HU" sz="1512" dirty="0">
              <a:solidFill>
                <a:srgbClr val="222222"/>
              </a:solidFill>
            </a:endParaRPr>
          </a:p>
          <a:p>
            <a:pPr algn="ctr"/>
            <a:r>
              <a:rPr lang="hu-HU" sz="1512" dirty="0">
                <a:solidFill>
                  <a:srgbClr val="222222"/>
                </a:solidFill>
              </a:rPr>
              <a:t>Hisztamin felszabadulással jár, azonnali tüneteket okoz. Drasztikus tüneteket okoz.</a:t>
            </a:r>
          </a:p>
          <a:p>
            <a:pPr algn="ctr"/>
            <a:endParaRPr lang="hu-HU" sz="1512" dirty="0">
              <a:solidFill>
                <a:srgbClr val="222222"/>
              </a:solidFill>
            </a:endParaRPr>
          </a:p>
          <a:p>
            <a:pPr algn="ctr"/>
            <a:r>
              <a:rPr lang="hu-HU" sz="1512" b="1" dirty="0">
                <a:solidFill>
                  <a:schemeClr val="accent5"/>
                </a:solidFill>
              </a:rPr>
              <a:t>Halálos</a:t>
            </a:r>
            <a:r>
              <a:rPr lang="hu-HU" sz="1512" dirty="0">
                <a:solidFill>
                  <a:srgbClr val="222222"/>
                </a:solidFill>
              </a:rPr>
              <a:t> is lehet, </a:t>
            </a:r>
            <a:r>
              <a:rPr lang="hu-HU" sz="1512" b="1" dirty="0">
                <a:solidFill>
                  <a:schemeClr val="accent5"/>
                </a:solidFill>
              </a:rPr>
              <a:t>élethosszig</a:t>
            </a:r>
            <a:r>
              <a:rPr lang="hu-HU" sz="1512" dirty="0">
                <a:solidFill>
                  <a:srgbClr val="222222"/>
                </a:solidFill>
              </a:rPr>
              <a:t> tart.</a:t>
            </a:r>
          </a:p>
          <a:p>
            <a:pPr algn="ctr"/>
            <a:endParaRPr lang="hu-HU" sz="1512" dirty="0">
              <a:solidFill>
                <a:srgbClr val="222222"/>
              </a:solidFill>
            </a:endParaRPr>
          </a:p>
          <a:p>
            <a:pPr algn="ctr"/>
            <a:r>
              <a:rPr lang="hu-HU" sz="1512" dirty="0">
                <a:solidFill>
                  <a:srgbClr val="222222"/>
                </a:solidFill>
              </a:rPr>
              <a:t>Pozitív bőrteszt jellemzi, előfordulása ritkább.</a:t>
            </a:r>
          </a:p>
          <a:p>
            <a:pPr algn="ctr"/>
            <a:endParaRPr lang="hu-HU" sz="1512" dirty="0">
              <a:solidFill>
                <a:srgbClr val="222222"/>
              </a:solidFill>
            </a:endParaRPr>
          </a:p>
          <a:p>
            <a:pPr algn="ctr"/>
            <a:r>
              <a:rPr lang="hu-HU" sz="1512" dirty="0">
                <a:solidFill>
                  <a:srgbClr val="222222"/>
                </a:solidFill>
              </a:rPr>
              <a:t>Kis mennyiség elfogyasztása is allergiás reakciót okoz</a:t>
            </a:r>
            <a:r>
              <a:rPr lang="hu-HU" sz="1701" dirty="0">
                <a:solidFill>
                  <a:srgbClr val="222222"/>
                </a:solidFill>
              </a:rPr>
              <a:t>.</a:t>
            </a:r>
          </a:p>
          <a:p>
            <a:pPr algn="ctr"/>
            <a:endParaRPr lang="hu-HU" sz="1701" dirty="0"/>
          </a:p>
        </p:txBody>
      </p:sp>
      <p:sp>
        <p:nvSpPr>
          <p:cNvPr id="11" name="Szövegdoboz 10">
            <a:extLst>
              <a:ext uri="{FF2B5EF4-FFF2-40B4-BE49-F238E27FC236}">
                <a16:creationId xmlns:a16="http://schemas.microsoft.com/office/drawing/2014/main" xmlns="" id="{3789ED92-C92A-4FCD-BE21-0A7C9521CA99}"/>
              </a:ext>
            </a:extLst>
          </p:cNvPr>
          <p:cNvSpPr txBox="1"/>
          <p:nvPr/>
        </p:nvSpPr>
        <p:spPr>
          <a:xfrm>
            <a:off x="5222909" y="1696548"/>
            <a:ext cx="6297579" cy="3379002"/>
          </a:xfrm>
          <a:prstGeom prst="rect">
            <a:avLst/>
          </a:prstGeom>
          <a:noFill/>
        </p:spPr>
        <p:txBody>
          <a:bodyPr wrap="square" rtlCol="0">
            <a:spAutoFit/>
          </a:bodyPr>
          <a:lstStyle/>
          <a:p>
            <a:pPr algn="ctr"/>
            <a:r>
              <a:rPr lang="hu-HU" sz="2268" dirty="0">
                <a:solidFill>
                  <a:schemeClr val="accent3"/>
                </a:solidFill>
              </a:rPr>
              <a:t>Ételintolerancia</a:t>
            </a:r>
          </a:p>
          <a:p>
            <a:pPr algn="ctr"/>
            <a:endParaRPr lang="hu-HU" sz="2268" dirty="0"/>
          </a:p>
          <a:p>
            <a:pPr algn="ctr"/>
            <a:r>
              <a:rPr lang="hu-HU" sz="1512" dirty="0"/>
              <a:t>IgE </a:t>
            </a:r>
            <a:r>
              <a:rPr lang="hu-HU" sz="1512" dirty="0">
                <a:solidFill>
                  <a:srgbClr val="222222"/>
                </a:solidFill>
              </a:rPr>
              <a:t>típusú ellenanyag termelődés jellemzi.</a:t>
            </a:r>
          </a:p>
          <a:p>
            <a:pPr algn="ctr"/>
            <a:endParaRPr lang="hu-HU" sz="1512" dirty="0">
              <a:solidFill>
                <a:srgbClr val="222222"/>
              </a:solidFill>
            </a:endParaRPr>
          </a:p>
          <a:p>
            <a:pPr algn="ctr"/>
            <a:r>
              <a:rPr lang="hu-HU" sz="1512" dirty="0">
                <a:solidFill>
                  <a:srgbClr val="222222"/>
                </a:solidFill>
              </a:rPr>
              <a:t>Nem okoz azonnali tüneteket, de </a:t>
            </a:r>
            <a:r>
              <a:rPr lang="hu-HU" sz="1512" b="1" dirty="0">
                <a:solidFill>
                  <a:srgbClr val="222222"/>
                </a:solidFill>
              </a:rPr>
              <a:t>jelentősen ronthatja az életminőséget</a:t>
            </a:r>
            <a:r>
              <a:rPr lang="hu-HU" sz="1512" dirty="0">
                <a:solidFill>
                  <a:srgbClr val="222222"/>
                </a:solidFill>
              </a:rPr>
              <a:t>. </a:t>
            </a:r>
          </a:p>
          <a:p>
            <a:pPr algn="ctr"/>
            <a:endParaRPr lang="hu-HU" sz="1512" dirty="0">
              <a:solidFill>
                <a:srgbClr val="222222"/>
              </a:solidFill>
            </a:endParaRPr>
          </a:p>
          <a:p>
            <a:pPr algn="ctr"/>
            <a:r>
              <a:rPr lang="hu-HU" sz="1512" b="1" dirty="0">
                <a:solidFill>
                  <a:schemeClr val="accent3"/>
                </a:solidFill>
              </a:rPr>
              <a:t>Nem okoz életveszélyes tüneteket</a:t>
            </a:r>
            <a:r>
              <a:rPr lang="hu-HU" sz="1512" dirty="0">
                <a:solidFill>
                  <a:srgbClr val="222222"/>
                </a:solidFill>
              </a:rPr>
              <a:t>. A kiváltó ételek elhagyásával a folyamat visszaford</a:t>
            </a:r>
            <a:r>
              <a:rPr lang="hu-HU" sz="1512" dirty="0">
                <a:solidFill>
                  <a:srgbClr val="222222"/>
                </a:solidFill>
                <a:latin typeface="NimbusSanNovConDHeaRegular"/>
              </a:rPr>
              <a:t>ítható.</a:t>
            </a:r>
            <a:endParaRPr lang="hu-HU" sz="1512" dirty="0">
              <a:solidFill>
                <a:srgbClr val="222222"/>
              </a:solidFill>
            </a:endParaRPr>
          </a:p>
          <a:p>
            <a:pPr algn="ctr"/>
            <a:endParaRPr lang="hu-HU" sz="1512" dirty="0">
              <a:solidFill>
                <a:srgbClr val="222222"/>
              </a:solidFill>
            </a:endParaRPr>
          </a:p>
          <a:p>
            <a:pPr algn="ctr"/>
            <a:r>
              <a:rPr lang="hu-HU" sz="1512" dirty="0">
                <a:solidFill>
                  <a:srgbClr val="222222"/>
                </a:solidFill>
              </a:rPr>
              <a:t>Negatív bőrteszt jellemzi, előfordulása gyakoribb.</a:t>
            </a:r>
          </a:p>
          <a:p>
            <a:pPr algn="ctr"/>
            <a:endParaRPr lang="hu-HU" sz="1512" dirty="0">
              <a:solidFill>
                <a:srgbClr val="222222"/>
              </a:solidFill>
            </a:endParaRPr>
          </a:p>
          <a:p>
            <a:pPr algn="ctr"/>
            <a:r>
              <a:rPr lang="hu-HU" sz="1512" dirty="0">
                <a:solidFill>
                  <a:srgbClr val="222222"/>
                </a:solidFill>
              </a:rPr>
              <a:t>Folyamatos fogyasztása során okoz panaszokat.</a:t>
            </a:r>
          </a:p>
          <a:p>
            <a:pPr algn="ctr"/>
            <a:endParaRPr lang="hu-HU" sz="1701" dirty="0"/>
          </a:p>
        </p:txBody>
      </p:sp>
    </p:spTree>
    <p:extLst>
      <p:ext uri="{BB962C8B-B14F-4D97-AF65-F5344CB8AC3E}">
        <p14:creationId xmlns:p14="http://schemas.microsoft.com/office/powerpoint/2010/main" val="407290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3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3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3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3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100"/>
                            </p:stCondLst>
                            <p:childTnLst>
                              <p:par>
                                <p:cTn id="20" presetID="2" presetClass="entr" presetSubtype="8" fill="hold"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3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3" dur="3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1400"/>
                            </p:stCondLst>
                            <p:childTnLst>
                              <p:par>
                                <p:cTn id="25" presetID="2" presetClass="entr" presetSubtype="8" fill="hold"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3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29" fill="hold">
                            <p:stCondLst>
                              <p:cond delay="1700"/>
                            </p:stCondLst>
                            <p:childTnLst>
                              <p:par>
                                <p:cTn id="30" presetID="2" presetClass="entr" presetSubtype="8" fill="hold" nodeType="after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 calcmode="lin" valueType="num">
                                      <p:cBhvr additive="base">
                                        <p:cTn id="32" dur="3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3" dur="3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nodeType="after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3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38" dur="3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par>
                          <p:cTn id="39" fill="hold">
                            <p:stCondLst>
                              <p:cond delay="2300"/>
                            </p:stCondLst>
                            <p:childTnLst>
                              <p:par>
                                <p:cTn id="40" presetID="2" presetClass="entr" presetSubtype="2" fill="hold" nodeType="after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 calcmode="lin" valueType="num">
                                      <p:cBhvr additive="base">
                                        <p:cTn id="42" dur="3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43" dur="3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2600"/>
                            </p:stCondLst>
                            <p:childTnLst>
                              <p:par>
                                <p:cTn id="45" presetID="2" presetClass="entr" presetSubtype="2" fill="hold" nodeType="after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 calcmode="lin" valueType="num">
                                      <p:cBhvr additive="base">
                                        <p:cTn id="47" dur="3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48" dur="3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49" fill="hold">
                            <p:stCondLst>
                              <p:cond delay="2900"/>
                            </p:stCondLst>
                            <p:childTnLst>
                              <p:par>
                                <p:cTn id="50" presetID="2" presetClass="entr" presetSubtype="2" fill="hold" nodeType="after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 calcmode="lin" valueType="num">
                                      <p:cBhvr additive="base">
                                        <p:cTn id="52" dur="3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53" dur="3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54" fill="hold">
                            <p:stCondLst>
                              <p:cond delay="3200"/>
                            </p:stCondLst>
                            <p:childTnLst>
                              <p:par>
                                <p:cTn id="55" presetID="2" presetClass="entr" presetSubtype="2" fill="hold" nodeType="afterEffect">
                                  <p:stCondLst>
                                    <p:cond delay="0"/>
                                  </p:stCondLst>
                                  <p:childTnLst>
                                    <p:set>
                                      <p:cBhvr>
                                        <p:cTn id="56" dur="1" fill="hold">
                                          <p:stCondLst>
                                            <p:cond delay="0"/>
                                          </p:stCondLst>
                                        </p:cTn>
                                        <p:tgtEl>
                                          <p:spTgt spid="11">
                                            <p:txEl>
                                              <p:pRg st="6" end="6"/>
                                            </p:txEl>
                                          </p:spTgt>
                                        </p:tgtEl>
                                        <p:attrNameLst>
                                          <p:attrName>style.visibility</p:attrName>
                                        </p:attrNameLst>
                                      </p:cBhvr>
                                      <p:to>
                                        <p:strVal val="visible"/>
                                      </p:to>
                                    </p:set>
                                    <p:anim calcmode="lin" valueType="num">
                                      <p:cBhvr additive="base">
                                        <p:cTn id="57" dur="3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58" dur="3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2" presetClass="entr" presetSubtype="2" fill="hold" nodeType="after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 calcmode="lin" valueType="num">
                                      <p:cBhvr additive="base">
                                        <p:cTn id="62" dur="300" fill="hold"/>
                                        <p:tgtEl>
                                          <p:spTgt spid="11">
                                            <p:txEl>
                                              <p:pRg st="8" end="8"/>
                                            </p:txEl>
                                          </p:spTgt>
                                        </p:tgtEl>
                                        <p:attrNameLst>
                                          <p:attrName>ppt_x</p:attrName>
                                        </p:attrNameLst>
                                      </p:cBhvr>
                                      <p:tavLst>
                                        <p:tav tm="0">
                                          <p:val>
                                            <p:strVal val="1+#ppt_w/2"/>
                                          </p:val>
                                        </p:tav>
                                        <p:tav tm="100000">
                                          <p:val>
                                            <p:strVal val="#ppt_x"/>
                                          </p:val>
                                        </p:tav>
                                      </p:tavLst>
                                    </p:anim>
                                    <p:anim calcmode="lin" valueType="num">
                                      <p:cBhvr additive="base">
                                        <p:cTn id="63" dur="3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par>
                          <p:cTn id="64" fill="hold">
                            <p:stCondLst>
                              <p:cond delay="3800"/>
                            </p:stCondLst>
                            <p:childTnLst>
                              <p:par>
                                <p:cTn id="65" presetID="2" presetClass="entr" presetSubtype="2" fill="hold" nodeType="afterEffect">
                                  <p:stCondLst>
                                    <p:cond delay="0"/>
                                  </p:stCondLst>
                                  <p:childTnLst>
                                    <p:set>
                                      <p:cBhvr>
                                        <p:cTn id="66" dur="1" fill="hold">
                                          <p:stCondLst>
                                            <p:cond delay="0"/>
                                          </p:stCondLst>
                                        </p:cTn>
                                        <p:tgtEl>
                                          <p:spTgt spid="11">
                                            <p:txEl>
                                              <p:pRg st="10" end="10"/>
                                            </p:txEl>
                                          </p:spTgt>
                                        </p:tgtEl>
                                        <p:attrNameLst>
                                          <p:attrName>style.visibility</p:attrName>
                                        </p:attrNameLst>
                                      </p:cBhvr>
                                      <p:to>
                                        <p:strVal val="visible"/>
                                      </p:to>
                                    </p:set>
                                    <p:anim calcmode="lin" valueType="num">
                                      <p:cBhvr additive="base">
                                        <p:cTn id="67" dur="300" fill="hold"/>
                                        <p:tgtEl>
                                          <p:spTgt spid="11">
                                            <p:txEl>
                                              <p:pRg st="10" end="10"/>
                                            </p:txEl>
                                          </p:spTgt>
                                        </p:tgtEl>
                                        <p:attrNameLst>
                                          <p:attrName>ppt_x</p:attrName>
                                        </p:attrNameLst>
                                      </p:cBhvr>
                                      <p:tavLst>
                                        <p:tav tm="0">
                                          <p:val>
                                            <p:strVal val="1+#ppt_w/2"/>
                                          </p:val>
                                        </p:tav>
                                        <p:tav tm="100000">
                                          <p:val>
                                            <p:strVal val="#ppt_x"/>
                                          </p:val>
                                        </p:tav>
                                      </p:tavLst>
                                    </p:anim>
                                    <p:anim calcmode="lin" valueType="num">
                                      <p:cBhvr additive="base">
                                        <p:cTn id="68" dur="300" fill="hold"/>
                                        <p:tgtEl>
                                          <p:spTgt spid="1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A7A5ACA1-6C18-4935-9BCD-3E7BBDB9D391}"/>
              </a:ext>
            </a:extLst>
          </p:cNvPr>
          <p:cNvSpPr>
            <a:spLocks noGrp="1"/>
          </p:cNvSpPr>
          <p:nvPr>
            <p:ph type="title"/>
          </p:nvPr>
        </p:nvSpPr>
        <p:spPr/>
        <p:txBody>
          <a:bodyPr/>
          <a:lstStyle/>
          <a:p>
            <a:pPr algn="l"/>
            <a:r>
              <a:rPr lang="hu-HU" cap="none" dirty="0">
                <a:solidFill>
                  <a:srgbClr val="C00000"/>
                </a:solidFill>
              </a:rPr>
              <a:t>Ételallergia</a:t>
            </a:r>
          </a:p>
        </p:txBody>
      </p:sp>
      <p:sp>
        <p:nvSpPr>
          <p:cNvPr id="3" name="Tartalom helye 2">
            <a:extLst>
              <a:ext uri="{FF2B5EF4-FFF2-40B4-BE49-F238E27FC236}">
                <a16:creationId xmlns:a16="http://schemas.microsoft.com/office/drawing/2014/main" xmlns="" id="{0199CE3E-CE61-4FE6-A0ED-46C05B709B7C}"/>
              </a:ext>
            </a:extLst>
          </p:cNvPr>
          <p:cNvSpPr>
            <a:spLocks noGrp="1"/>
          </p:cNvSpPr>
          <p:nvPr>
            <p:ph idx="1"/>
          </p:nvPr>
        </p:nvSpPr>
        <p:spPr/>
        <p:txBody>
          <a:bodyPr/>
          <a:lstStyle/>
          <a:p>
            <a:pPr marL="0" indent="0">
              <a:buNone/>
            </a:pPr>
            <a:r>
              <a:rPr lang="hu-HU" cap="none" dirty="0"/>
              <a:t>Egy adott ételnek kitett szervezetben kialakult specifikus immunválasz, amelyet egy elfogyasztott étel antigénje okoz. Ebben az esetben IGE típusú ellenanyag termelődik, mely hisztamin felszabadulással jár, azonnali, drasztikus tüneteket okozva, </a:t>
            </a:r>
            <a:r>
              <a:rPr lang="hu-HU" b="1" cap="none" dirty="0">
                <a:solidFill>
                  <a:srgbClr val="C00000"/>
                </a:solidFill>
              </a:rPr>
              <a:t>akár végzetes is lehet</a:t>
            </a:r>
            <a:r>
              <a:rPr lang="hu-HU" cap="none" dirty="0"/>
              <a:t>.</a:t>
            </a:r>
          </a:p>
          <a:p>
            <a:pPr marL="0" indent="0">
              <a:buNone/>
            </a:pPr>
            <a:endParaRPr lang="hu-HU" cap="none" dirty="0"/>
          </a:p>
        </p:txBody>
      </p:sp>
    </p:spTree>
    <p:extLst>
      <p:ext uri="{BB962C8B-B14F-4D97-AF65-F5344CB8AC3E}">
        <p14:creationId xmlns:p14="http://schemas.microsoft.com/office/powerpoint/2010/main" val="354682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CEE11D4D-0722-432C-895C-E03DFC4D5231}"/>
              </a:ext>
            </a:extLst>
          </p:cNvPr>
          <p:cNvSpPr>
            <a:spLocks noGrp="1"/>
          </p:cNvSpPr>
          <p:nvPr>
            <p:ph type="title"/>
          </p:nvPr>
        </p:nvSpPr>
        <p:spPr>
          <a:xfrm>
            <a:off x="863446" y="238127"/>
            <a:ext cx="9793596" cy="1508263"/>
          </a:xfrm>
        </p:spPr>
        <p:txBody>
          <a:bodyPr/>
          <a:lstStyle/>
          <a:p>
            <a:pPr algn="l"/>
            <a:r>
              <a:rPr lang="hu-HU" cap="none" dirty="0">
                <a:solidFill>
                  <a:schemeClr val="accent3"/>
                </a:solidFill>
              </a:rPr>
              <a:t>Ételintolerancia</a:t>
            </a:r>
          </a:p>
        </p:txBody>
      </p:sp>
      <p:sp>
        <p:nvSpPr>
          <p:cNvPr id="3" name="Tartalom helye 2">
            <a:extLst>
              <a:ext uri="{FF2B5EF4-FFF2-40B4-BE49-F238E27FC236}">
                <a16:creationId xmlns:a16="http://schemas.microsoft.com/office/drawing/2014/main" xmlns="" id="{340CED00-7947-49F1-A9EF-F7393DA5424F}"/>
              </a:ext>
            </a:extLst>
          </p:cNvPr>
          <p:cNvSpPr>
            <a:spLocks noGrp="1"/>
          </p:cNvSpPr>
          <p:nvPr>
            <p:ph idx="1"/>
          </p:nvPr>
        </p:nvSpPr>
        <p:spPr>
          <a:xfrm>
            <a:off x="863445" y="1606681"/>
            <a:ext cx="9793597" cy="3235514"/>
          </a:xfrm>
        </p:spPr>
        <p:txBody>
          <a:bodyPr>
            <a:normAutofit/>
          </a:bodyPr>
          <a:lstStyle/>
          <a:p>
            <a:pPr marL="0" indent="0">
              <a:buNone/>
            </a:pPr>
            <a:r>
              <a:rPr lang="hu-HU" cap="none" dirty="0"/>
              <a:t>Ételekkel való </a:t>
            </a:r>
            <a:r>
              <a:rPr lang="hu-HU" b="1" cap="none" dirty="0">
                <a:solidFill>
                  <a:schemeClr val="accent3"/>
                </a:solidFill>
              </a:rPr>
              <a:t>hiperszenzitivitás</a:t>
            </a:r>
            <a:r>
              <a:rPr lang="hu-HU" cap="none" dirty="0"/>
              <a:t>, azaz, amikor bizonyos ételek, vagy összetevők adásakor </a:t>
            </a:r>
            <a:r>
              <a:rPr lang="hu-HU" cap="none" dirty="0" err="1"/>
              <a:t>adverz</a:t>
            </a:r>
            <a:r>
              <a:rPr lang="hu-HU" cap="none" dirty="0"/>
              <a:t> reakciókat váltanak ki.</a:t>
            </a:r>
          </a:p>
          <a:p>
            <a:pPr marL="0" indent="0">
              <a:buNone/>
            </a:pPr>
            <a:r>
              <a:rPr lang="hu-HU" cap="none" dirty="0"/>
              <a:t>Az ételintolerancia nem jár életet veszélyeztető állapottal, de hosszútávon jelentős életminőség romlást idéz elő, illetve különböző degeneratív betegségekhez vezethet.</a:t>
            </a:r>
          </a:p>
          <a:p>
            <a:pPr marL="0" indent="0">
              <a:buNone/>
            </a:pPr>
            <a:r>
              <a:rPr lang="hu-HU" cap="none" dirty="0"/>
              <a:t>Az ételintolerancia során igg típusú ellenanyagok termelődnek, melyek lerakódnak a szövetekben, ott sérüléseket okoznak, gyulladást produkálnak, illetve kemokinek felszabadulását idézik elő.</a:t>
            </a:r>
          </a:p>
          <a:p>
            <a:pPr marL="0" indent="0">
              <a:buNone/>
            </a:pPr>
            <a:r>
              <a:rPr lang="hu-HU" cap="none" dirty="0"/>
              <a:t>Ez a test bármely részén előfordulhat, pl. belekben, ibs-t (</a:t>
            </a:r>
            <a:r>
              <a:rPr lang="hu-HU" cap="none" dirty="0">
                <a:solidFill>
                  <a:schemeClr val="accent3"/>
                </a:solidFill>
              </a:rPr>
              <a:t>irritábilis bélszindróma</a:t>
            </a:r>
            <a:r>
              <a:rPr lang="hu-HU" cap="none" dirty="0"/>
              <a:t>) okozva, ízületekben - gyulladást és fájdalmat kiváltva, a fejben ahol migrén léphet fel.</a:t>
            </a:r>
          </a:p>
          <a:p>
            <a:pPr marL="0" indent="0">
              <a:buNone/>
            </a:pPr>
            <a:endParaRPr lang="hu-HU" cap="none" dirty="0"/>
          </a:p>
        </p:txBody>
      </p:sp>
      <p:pic>
        <p:nvPicPr>
          <p:cNvPr id="4" name="Kép4">
            <a:extLst>
              <a:ext uri="{FF2B5EF4-FFF2-40B4-BE49-F238E27FC236}">
                <a16:creationId xmlns:a16="http://schemas.microsoft.com/office/drawing/2014/main" xmlns="" id="{0F4B1763-A0A7-4DF9-AB35-01F54313088F}"/>
              </a:ext>
            </a:extLst>
          </p:cNvPr>
          <p:cNvPicPr/>
          <p:nvPr/>
        </p:nvPicPr>
        <p:blipFill>
          <a:blip r:embed="rId2"/>
          <a:stretch>
            <a:fillRect/>
          </a:stretch>
        </p:blipFill>
        <p:spPr bwMode="auto">
          <a:xfrm>
            <a:off x="3014971" y="4966856"/>
            <a:ext cx="1650070" cy="1098046"/>
          </a:xfrm>
          <a:prstGeom prst="rect">
            <a:avLst/>
          </a:prstGeom>
        </p:spPr>
      </p:pic>
      <p:pic>
        <p:nvPicPr>
          <p:cNvPr id="5" name="Kép5">
            <a:extLst>
              <a:ext uri="{FF2B5EF4-FFF2-40B4-BE49-F238E27FC236}">
                <a16:creationId xmlns:a16="http://schemas.microsoft.com/office/drawing/2014/main" xmlns="" id="{E643E62D-1CE9-412A-A925-6491CF6870E8}"/>
              </a:ext>
            </a:extLst>
          </p:cNvPr>
          <p:cNvPicPr/>
          <p:nvPr/>
        </p:nvPicPr>
        <p:blipFill>
          <a:blip r:embed="rId3"/>
          <a:stretch>
            <a:fillRect/>
          </a:stretch>
        </p:blipFill>
        <p:spPr bwMode="auto">
          <a:xfrm>
            <a:off x="4875050" y="4990257"/>
            <a:ext cx="1809077" cy="1074645"/>
          </a:xfrm>
          <a:prstGeom prst="rect">
            <a:avLst/>
          </a:prstGeom>
        </p:spPr>
      </p:pic>
      <p:pic>
        <p:nvPicPr>
          <p:cNvPr id="6" name="Kép6">
            <a:extLst>
              <a:ext uri="{FF2B5EF4-FFF2-40B4-BE49-F238E27FC236}">
                <a16:creationId xmlns:a16="http://schemas.microsoft.com/office/drawing/2014/main" xmlns="" id="{25FE57E5-FA58-4620-B407-3DC5E6EDED06}"/>
              </a:ext>
            </a:extLst>
          </p:cNvPr>
          <p:cNvPicPr/>
          <p:nvPr/>
        </p:nvPicPr>
        <p:blipFill>
          <a:blip r:embed="rId4"/>
          <a:stretch>
            <a:fillRect/>
          </a:stretch>
        </p:blipFill>
        <p:spPr bwMode="auto">
          <a:xfrm>
            <a:off x="7002140" y="4998658"/>
            <a:ext cx="1644670" cy="1066245"/>
          </a:xfrm>
          <a:prstGeom prst="rect">
            <a:avLst/>
          </a:prstGeom>
        </p:spPr>
      </p:pic>
    </p:spTree>
    <p:extLst>
      <p:ext uri="{BB962C8B-B14F-4D97-AF65-F5344CB8AC3E}">
        <p14:creationId xmlns:p14="http://schemas.microsoft.com/office/powerpoint/2010/main" val="57587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2A27DC6F-7877-4A7E-A6A5-D406B3C31042}"/>
              </a:ext>
            </a:extLst>
          </p:cNvPr>
          <p:cNvSpPr>
            <a:spLocks noGrp="1"/>
          </p:cNvSpPr>
          <p:nvPr>
            <p:ph type="title"/>
          </p:nvPr>
        </p:nvSpPr>
        <p:spPr>
          <a:xfrm>
            <a:off x="863445" y="369236"/>
            <a:ext cx="9793596" cy="1508263"/>
          </a:xfrm>
        </p:spPr>
        <p:txBody>
          <a:bodyPr/>
          <a:lstStyle/>
          <a:p>
            <a:pPr algn="l"/>
            <a:r>
              <a:rPr lang="hu-HU" cap="none" dirty="0"/>
              <a:t>Milyen tünetek esetén gondolhatunk ételintoleranciára?</a:t>
            </a:r>
          </a:p>
        </p:txBody>
      </p:sp>
      <p:sp>
        <p:nvSpPr>
          <p:cNvPr id="3" name="Tartalom helye 2">
            <a:extLst>
              <a:ext uri="{FF2B5EF4-FFF2-40B4-BE49-F238E27FC236}">
                <a16:creationId xmlns:a16="http://schemas.microsoft.com/office/drawing/2014/main" xmlns="" id="{168081BC-30BE-44F8-B51A-47F81A002DBD}"/>
              </a:ext>
            </a:extLst>
          </p:cNvPr>
          <p:cNvSpPr>
            <a:spLocks noGrp="1"/>
          </p:cNvSpPr>
          <p:nvPr>
            <p:ph idx="1"/>
          </p:nvPr>
        </p:nvSpPr>
        <p:spPr>
          <a:xfrm>
            <a:off x="863445" y="1651817"/>
            <a:ext cx="9793597" cy="3235514"/>
          </a:xfrm>
        </p:spPr>
        <p:txBody>
          <a:bodyPr>
            <a:noAutofit/>
          </a:bodyPr>
          <a:lstStyle/>
          <a:p>
            <a:pPr marL="0" indent="0">
              <a:buNone/>
            </a:pPr>
            <a:r>
              <a:rPr lang="hu-HU" sz="1512" cap="none" dirty="0"/>
              <a:t>- gyomorégés,</a:t>
            </a:r>
          </a:p>
          <a:p>
            <a:pPr marL="0" indent="0">
              <a:buNone/>
            </a:pPr>
            <a:r>
              <a:rPr lang="hu-HU" sz="1512" cap="none" dirty="0"/>
              <a:t>- has puffadás,</a:t>
            </a:r>
          </a:p>
          <a:p>
            <a:pPr marL="0" indent="0">
              <a:buNone/>
            </a:pPr>
            <a:r>
              <a:rPr lang="hu-HU" sz="1512" cap="none" dirty="0"/>
              <a:t>- székletproblémák, hasi fájdalmak,</a:t>
            </a:r>
          </a:p>
          <a:p>
            <a:pPr marL="0" indent="0">
              <a:buNone/>
            </a:pPr>
            <a:r>
              <a:rPr lang="hu-HU" sz="1512" cap="none" dirty="0"/>
              <a:t>- gyakori hurutos megbetegedések, orrfolyás,  melléküreg gyulladások,</a:t>
            </a:r>
          </a:p>
          <a:p>
            <a:pPr marL="0" indent="0">
              <a:buNone/>
            </a:pPr>
            <a:r>
              <a:rPr lang="hu-HU" sz="1512" cap="none" dirty="0"/>
              <a:t>- migrén, fejfájás,</a:t>
            </a:r>
          </a:p>
          <a:p>
            <a:pPr marL="0" indent="0">
              <a:buNone/>
            </a:pPr>
            <a:r>
              <a:rPr lang="hu-HU" sz="1512" cap="none" dirty="0"/>
              <a:t>- ízületi, izomfájdalmak, ízületi gyulladás,</a:t>
            </a:r>
          </a:p>
          <a:p>
            <a:pPr marL="0" indent="0">
              <a:buNone/>
            </a:pPr>
            <a:r>
              <a:rPr lang="hu-HU" sz="1512" cap="none" dirty="0"/>
              <a:t>- neurológiai problémák,</a:t>
            </a:r>
          </a:p>
          <a:p>
            <a:pPr marL="0" indent="0">
              <a:buNone/>
            </a:pPr>
            <a:r>
              <a:rPr lang="hu-HU" sz="1512" cap="none" dirty="0"/>
              <a:t>- bőrgyógyászati tünetek, pl. bőrviszketés kiütés, száraz, ekcémás bőr, hajhullás,</a:t>
            </a:r>
          </a:p>
          <a:p>
            <a:pPr marL="0" indent="0">
              <a:buNone/>
            </a:pPr>
            <a:r>
              <a:rPr lang="hu-HU" sz="1512" cap="none" dirty="0"/>
              <a:t>- hormonális problémák, menstruációs zavarok,</a:t>
            </a:r>
          </a:p>
          <a:p>
            <a:pPr marL="0" indent="0">
              <a:buNone/>
            </a:pPr>
            <a:r>
              <a:rPr lang="hu-HU" sz="1512" cap="none" dirty="0"/>
              <a:t>- koncentrációs zavarok, figyelemzavar, tanulási nehézség,</a:t>
            </a:r>
          </a:p>
          <a:p>
            <a:pPr marL="0" indent="0">
              <a:buNone/>
            </a:pPr>
            <a:r>
              <a:rPr lang="hu-HU" sz="1512" cap="none" dirty="0"/>
              <a:t>- alvászavar, hangulati ingadozások, depresszió.</a:t>
            </a:r>
          </a:p>
          <a:p>
            <a:pPr marL="0" indent="0">
              <a:buNone/>
            </a:pPr>
            <a:endParaRPr lang="hu-HU" sz="1512" cap="none" dirty="0"/>
          </a:p>
        </p:txBody>
      </p:sp>
    </p:spTree>
    <p:extLst>
      <p:ext uri="{BB962C8B-B14F-4D97-AF65-F5344CB8AC3E}">
        <p14:creationId xmlns:p14="http://schemas.microsoft.com/office/powerpoint/2010/main" val="13025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3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3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3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100"/>
                            </p:stCondLst>
                            <p:childTnLst>
                              <p:par>
                                <p:cTn id="20" presetID="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3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3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1400"/>
                            </p:stCondLst>
                            <p:childTnLst>
                              <p:par>
                                <p:cTn id="25" presetID="2" presetClass="entr" presetSubtype="8"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3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1700"/>
                            </p:stCondLst>
                            <p:childTnLst>
                              <p:par>
                                <p:cTn id="30" presetID="2" presetClass="entr" presetSubtype="8"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3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3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3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3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2300"/>
                            </p:stCondLst>
                            <p:childTnLst>
                              <p:par>
                                <p:cTn id="40" presetID="2" presetClass="entr" presetSubtype="8"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3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3" dur="3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2600"/>
                            </p:stCondLst>
                            <p:childTnLst>
                              <p:par>
                                <p:cTn id="45" presetID="2" presetClass="entr" presetSubtype="8" fill="hold"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3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8" dur="3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9" fill="hold">
                            <p:stCondLst>
                              <p:cond delay="2900"/>
                            </p:stCondLst>
                            <p:childTnLst>
                              <p:par>
                                <p:cTn id="50" presetID="2" presetClass="entr" presetSubtype="8" fill="hold"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3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3" dur="3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54" fill="hold">
                            <p:stCondLst>
                              <p:cond delay="3200"/>
                            </p:stCondLst>
                            <p:childTnLst>
                              <p:par>
                                <p:cTn id="55" presetID="2" presetClass="entr" presetSubtype="8" fill="hold" nodeType="after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3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8" dur="3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2" presetClass="entr" presetSubtype="8" fill="hold" nodeType="after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calcmode="lin" valueType="num">
                                      <p:cBhvr additive="base">
                                        <p:cTn id="62" dur="3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3" dur="3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5E239D56-C4E1-4A40-86CE-E36C60171B39}"/>
              </a:ext>
            </a:extLst>
          </p:cNvPr>
          <p:cNvSpPr>
            <a:spLocks noGrp="1"/>
          </p:cNvSpPr>
          <p:nvPr>
            <p:ph type="title"/>
          </p:nvPr>
        </p:nvSpPr>
        <p:spPr/>
        <p:txBody>
          <a:bodyPr/>
          <a:lstStyle/>
          <a:p>
            <a:pPr algn="l"/>
            <a:r>
              <a:rPr lang="hu-HU" cap="none" dirty="0"/>
              <a:t>Mikor alakul ki ételintolerancia?</a:t>
            </a:r>
          </a:p>
        </p:txBody>
      </p:sp>
      <p:sp>
        <p:nvSpPr>
          <p:cNvPr id="4" name="Szövegdoboz 3">
            <a:extLst>
              <a:ext uri="{FF2B5EF4-FFF2-40B4-BE49-F238E27FC236}">
                <a16:creationId xmlns:a16="http://schemas.microsoft.com/office/drawing/2014/main" xmlns="" id="{60B1B1B8-444B-41EF-A262-93FFA6AE5ACE}"/>
              </a:ext>
            </a:extLst>
          </p:cNvPr>
          <p:cNvSpPr txBox="1"/>
          <p:nvPr/>
        </p:nvSpPr>
        <p:spPr>
          <a:xfrm>
            <a:off x="199280" y="2258444"/>
            <a:ext cx="5102578" cy="3342582"/>
          </a:xfrm>
          <a:prstGeom prst="rect">
            <a:avLst/>
          </a:prstGeom>
          <a:noFill/>
        </p:spPr>
        <p:txBody>
          <a:bodyPr wrap="square" rtlCol="0">
            <a:spAutoFit/>
          </a:bodyPr>
          <a:lstStyle/>
          <a:p>
            <a:pPr algn="ctr">
              <a:spcBef>
                <a:spcPts val="567"/>
              </a:spcBef>
              <a:spcAft>
                <a:spcPts val="567"/>
              </a:spcAft>
            </a:pPr>
            <a:r>
              <a:rPr lang="hu-HU" sz="1512" dirty="0"/>
              <a:t>- szervezetünk telítődik méreganyagokkal,</a:t>
            </a:r>
          </a:p>
          <a:p>
            <a:pPr algn="ctr">
              <a:spcBef>
                <a:spcPts val="567"/>
              </a:spcBef>
              <a:spcAft>
                <a:spcPts val="567"/>
              </a:spcAft>
            </a:pPr>
            <a:r>
              <a:rPr lang="hu-HU" sz="1512" dirty="0"/>
              <a:t>- nem változatos étrend, ugyanazon élelmiszerekkel terheljük a szervezetünket,</a:t>
            </a:r>
          </a:p>
          <a:p>
            <a:pPr algn="ctr">
              <a:spcBef>
                <a:spcPts val="567"/>
              </a:spcBef>
              <a:spcAft>
                <a:spcPts val="567"/>
              </a:spcAft>
            </a:pPr>
            <a:r>
              <a:rPr lang="hu-HU" sz="1512" dirty="0"/>
              <a:t>- nem rágjuk meg megfelelően az ételt,</a:t>
            </a:r>
          </a:p>
          <a:p>
            <a:pPr algn="ctr">
              <a:spcBef>
                <a:spcPts val="567"/>
              </a:spcBef>
              <a:spcAft>
                <a:spcPts val="567"/>
              </a:spcAft>
            </a:pPr>
            <a:r>
              <a:rPr lang="hu-HU" sz="1512" dirty="0"/>
              <a:t>- gyakori emésztő enzim hiányok, </a:t>
            </a:r>
          </a:p>
          <a:p>
            <a:pPr algn="ctr">
              <a:spcBef>
                <a:spcPts val="567"/>
              </a:spcBef>
              <a:spcAft>
                <a:spcPts val="567"/>
              </a:spcAft>
            </a:pPr>
            <a:r>
              <a:rPr lang="hu-HU" sz="1512" dirty="0"/>
              <a:t>- bélflóra összetételének, eltolódása, dysbiosis,</a:t>
            </a:r>
          </a:p>
          <a:p>
            <a:pPr algn="ctr">
              <a:spcBef>
                <a:spcPts val="567"/>
              </a:spcBef>
              <a:spcAft>
                <a:spcPts val="567"/>
              </a:spcAft>
            </a:pPr>
            <a:r>
              <a:rPr lang="hu-HU" sz="1512" dirty="0"/>
              <a:t>- a mai ételfogyasztásunk drasztikusan eltér a pár ezer évvel fogyasztott élelmiszerektől,</a:t>
            </a:r>
          </a:p>
          <a:p>
            <a:pPr algn="ctr">
              <a:spcBef>
                <a:spcPts val="567"/>
              </a:spcBef>
              <a:spcAft>
                <a:spcPts val="567"/>
              </a:spcAft>
            </a:pPr>
            <a:r>
              <a:rPr lang="hu-HU" sz="1512" dirty="0"/>
              <a:t>- táplálkozási alapanyagok megváltozása, nem természetes alapanyagokat használunk,</a:t>
            </a:r>
          </a:p>
        </p:txBody>
      </p:sp>
      <p:sp>
        <p:nvSpPr>
          <p:cNvPr id="5" name="Szövegdoboz 4">
            <a:extLst>
              <a:ext uri="{FF2B5EF4-FFF2-40B4-BE49-F238E27FC236}">
                <a16:creationId xmlns:a16="http://schemas.microsoft.com/office/drawing/2014/main" xmlns="" id="{B80990AC-B57D-41B3-9360-1D91BDD93BE5}"/>
              </a:ext>
            </a:extLst>
          </p:cNvPr>
          <p:cNvSpPr txBox="1"/>
          <p:nvPr/>
        </p:nvSpPr>
        <p:spPr>
          <a:xfrm>
            <a:off x="5222909" y="2278943"/>
            <a:ext cx="6297579" cy="3342582"/>
          </a:xfrm>
          <a:prstGeom prst="rect">
            <a:avLst/>
          </a:prstGeom>
          <a:noFill/>
        </p:spPr>
        <p:txBody>
          <a:bodyPr wrap="square" rtlCol="0">
            <a:spAutoFit/>
          </a:bodyPr>
          <a:lstStyle/>
          <a:p>
            <a:pPr algn="ctr">
              <a:spcBef>
                <a:spcPts val="567"/>
              </a:spcBef>
              <a:spcAft>
                <a:spcPts val="567"/>
              </a:spcAft>
            </a:pPr>
            <a:r>
              <a:rPr lang="hu-HU" sz="1512" dirty="0"/>
              <a:t>- nem friss, kész ételeket fogyasztunk, inkább a félkész termékeket részesítjük előnyben, ami tele van ízfokozókkal, színezékkel...stb. </a:t>
            </a:r>
          </a:p>
          <a:p>
            <a:pPr algn="ctr">
              <a:spcBef>
                <a:spcPts val="567"/>
              </a:spcBef>
              <a:spcAft>
                <a:spcPts val="567"/>
              </a:spcAft>
            </a:pPr>
            <a:r>
              <a:rPr lang="hu-HU" sz="1512" dirty="0"/>
              <a:t>- különböző növényvédő szerek használata, pl.: glifozát, amely már önmagában  pl. A DAO szintet is jelentősen csökkent, melynek fontos szerepe van a hisztamin intolerancia kérdésében,</a:t>
            </a:r>
          </a:p>
          <a:p>
            <a:pPr algn="ctr">
              <a:spcBef>
                <a:spcPts val="567"/>
              </a:spcBef>
              <a:spcAft>
                <a:spcPts val="567"/>
              </a:spcAft>
            </a:pPr>
            <a:r>
              <a:rPr lang="hu-HU" sz="1512" dirty="0"/>
              <a:t>- túlzott gyógyszerfogyasztás,</a:t>
            </a:r>
          </a:p>
          <a:p>
            <a:pPr algn="ctr">
              <a:spcBef>
                <a:spcPts val="567"/>
              </a:spcBef>
              <a:spcAft>
                <a:spcPts val="567"/>
              </a:spcAft>
            </a:pPr>
            <a:r>
              <a:rPr lang="hu-HU" sz="1512" dirty="0"/>
              <a:t>- gyenge bélimmunitás,</a:t>
            </a:r>
          </a:p>
          <a:p>
            <a:pPr algn="ctr">
              <a:spcBef>
                <a:spcPts val="567"/>
              </a:spcBef>
              <a:spcAft>
                <a:spcPts val="567"/>
              </a:spcAft>
            </a:pPr>
            <a:r>
              <a:rPr lang="hu-HU" sz="1512" dirty="0"/>
              <a:t>- fokozott életritmus, stressz hatások,</a:t>
            </a:r>
          </a:p>
          <a:p>
            <a:pPr algn="ctr">
              <a:spcBef>
                <a:spcPts val="567"/>
              </a:spcBef>
              <a:spcAft>
                <a:spcPts val="567"/>
              </a:spcAft>
            </a:pPr>
            <a:r>
              <a:rPr lang="hu-HU" sz="1512" dirty="0"/>
              <a:t>- nyomelemek, vitaminok hiánya,</a:t>
            </a:r>
          </a:p>
          <a:p>
            <a:pPr algn="ctr">
              <a:spcBef>
                <a:spcPts val="567"/>
              </a:spcBef>
              <a:spcAft>
                <a:spcPts val="567"/>
              </a:spcAft>
            </a:pPr>
            <a:r>
              <a:rPr lang="hu-HU" sz="1512" dirty="0"/>
              <a:t>- különböző bélrendszeri fertőzések,</a:t>
            </a:r>
          </a:p>
        </p:txBody>
      </p:sp>
      <p:sp>
        <p:nvSpPr>
          <p:cNvPr id="6" name="Szövegdoboz 5">
            <a:extLst>
              <a:ext uri="{FF2B5EF4-FFF2-40B4-BE49-F238E27FC236}">
                <a16:creationId xmlns:a16="http://schemas.microsoft.com/office/drawing/2014/main" xmlns="" id="{68D49711-3525-4AD3-BA84-53C1E5E27F32}"/>
              </a:ext>
            </a:extLst>
          </p:cNvPr>
          <p:cNvSpPr txBox="1"/>
          <p:nvPr/>
        </p:nvSpPr>
        <p:spPr>
          <a:xfrm>
            <a:off x="2213825" y="5895651"/>
            <a:ext cx="7092838" cy="383182"/>
          </a:xfrm>
          <a:prstGeom prst="rect">
            <a:avLst/>
          </a:prstGeom>
          <a:noFill/>
        </p:spPr>
        <p:txBody>
          <a:bodyPr wrap="square" rtlCol="0">
            <a:spAutoFit/>
          </a:bodyPr>
          <a:lstStyle/>
          <a:p>
            <a:r>
              <a:rPr lang="hu-HU" sz="1890" b="1" dirty="0"/>
              <a:t>Akár még gyermekkorban elszenvedett traumák után is kialakulhat! </a:t>
            </a:r>
          </a:p>
        </p:txBody>
      </p:sp>
    </p:spTree>
    <p:extLst>
      <p:ext uri="{BB962C8B-B14F-4D97-AF65-F5344CB8AC3E}">
        <p14:creationId xmlns:p14="http://schemas.microsoft.com/office/powerpoint/2010/main" val="46924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3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3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3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8" dur="3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100"/>
                            </p:stCondLst>
                            <p:childTnLst>
                              <p:par>
                                <p:cTn id="20" presetID="2" presetClass="entr" presetSubtype="8" fill="hold"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3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3" dur="3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1400"/>
                            </p:stCondLst>
                            <p:childTnLst>
                              <p:par>
                                <p:cTn id="25" presetID="2" presetClass="entr" presetSubtype="8"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3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1700"/>
                            </p:stCondLst>
                            <p:childTnLst>
                              <p:par>
                                <p:cTn id="30" presetID="2" presetClass="entr" presetSubtype="8"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3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3" dur="3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3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3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2300"/>
                            </p:stCondLst>
                            <p:childTnLst>
                              <p:par>
                                <p:cTn id="40" presetID="2" presetClass="entr" presetSubtype="8" fill="hold" nodeType="after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3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3" dur="3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2600"/>
                            </p:stCondLst>
                            <p:childTnLst>
                              <p:par>
                                <p:cTn id="45" presetID="2" presetClass="entr" presetSubtype="2" fill="hold" nodeType="after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calcmode="lin" valueType="num">
                                      <p:cBhvr additive="base">
                                        <p:cTn id="47" dur="3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48" dur="3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2900"/>
                            </p:stCondLst>
                            <p:childTnLst>
                              <p:par>
                                <p:cTn id="50" presetID="2" presetClass="entr" presetSubtype="2" fill="hold" nodeType="after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 calcmode="lin" valueType="num">
                                      <p:cBhvr additive="base">
                                        <p:cTn id="52" dur="3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53" dur="3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54" fill="hold">
                            <p:stCondLst>
                              <p:cond delay="3200"/>
                            </p:stCondLst>
                            <p:childTnLst>
                              <p:par>
                                <p:cTn id="55" presetID="2" presetClass="entr" presetSubtype="2" fill="hold" nodeType="after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 calcmode="lin" valueType="num">
                                      <p:cBhvr additive="base">
                                        <p:cTn id="57" dur="3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58" dur="3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2" presetClass="entr" presetSubtype="2" fill="hold" nodeType="after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 calcmode="lin" valueType="num">
                                      <p:cBhvr additive="base">
                                        <p:cTn id="62" dur="3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63" dur="3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64" fill="hold">
                            <p:stCondLst>
                              <p:cond delay="3800"/>
                            </p:stCondLst>
                            <p:childTnLst>
                              <p:par>
                                <p:cTn id="65" presetID="2" presetClass="entr" presetSubtype="2" fill="hold" nodeType="after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 calcmode="lin" valueType="num">
                                      <p:cBhvr additive="base">
                                        <p:cTn id="67" dur="3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68" dur="3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69" fill="hold">
                            <p:stCondLst>
                              <p:cond delay="4100"/>
                            </p:stCondLst>
                            <p:childTnLst>
                              <p:par>
                                <p:cTn id="70" presetID="2" presetClass="entr" presetSubtype="2" fill="hold" nodeType="after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 calcmode="lin" valueType="num">
                                      <p:cBhvr additive="base">
                                        <p:cTn id="72" dur="3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73" dur="3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74" fill="hold">
                            <p:stCondLst>
                              <p:cond delay="4400"/>
                            </p:stCondLst>
                            <p:childTnLst>
                              <p:par>
                                <p:cTn id="75" presetID="2" presetClass="entr" presetSubtype="2" fill="hold" nodeType="after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 calcmode="lin" valueType="num">
                                      <p:cBhvr additive="base">
                                        <p:cTn id="77" dur="3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78" dur="3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79" fill="hold">
                            <p:stCondLst>
                              <p:cond delay="4700"/>
                            </p:stCondLst>
                            <p:childTnLst>
                              <p:par>
                                <p:cTn id="80" presetID="2" presetClass="entr" presetSubtype="4" fill="hold" nodeType="afterEffect">
                                  <p:stCondLst>
                                    <p:cond delay="0"/>
                                  </p:stCondLst>
                                  <p:childTnLst>
                                    <p:set>
                                      <p:cBhvr>
                                        <p:cTn id="81" dur="1" fill="hold">
                                          <p:stCondLst>
                                            <p:cond delay="0"/>
                                          </p:stCondLst>
                                        </p:cTn>
                                        <p:tgtEl>
                                          <p:spTgt spid="6">
                                            <p:txEl>
                                              <p:pRg st="0" end="0"/>
                                            </p:txEl>
                                          </p:spTgt>
                                        </p:tgtEl>
                                        <p:attrNameLst>
                                          <p:attrName>style.visibility</p:attrName>
                                        </p:attrNameLst>
                                      </p:cBhvr>
                                      <p:to>
                                        <p:strVal val="visible"/>
                                      </p:to>
                                    </p:set>
                                    <p:anim calcmode="lin" valueType="num">
                                      <p:cBhvr additive="base">
                                        <p:cTn id="8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8BDD4A1A-2FA1-4F01-B8D8-420B702B815F}"/>
              </a:ext>
            </a:extLst>
          </p:cNvPr>
          <p:cNvSpPr>
            <a:spLocks noGrp="1"/>
          </p:cNvSpPr>
          <p:nvPr>
            <p:ph type="title"/>
          </p:nvPr>
        </p:nvSpPr>
        <p:spPr/>
        <p:txBody>
          <a:bodyPr/>
          <a:lstStyle/>
          <a:p>
            <a:pPr algn="l"/>
            <a:r>
              <a:rPr lang="hu-HU" cap="none" dirty="0"/>
              <a:t>Leggyakoribb ételintoleranciát okozó ételek:</a:t>
            </a:r>
          </a:p>
        </p:txBody>
      </p:sp>
      <p:sp>
        <p:nvSpPr>
          <p:cNvPr id="3" name="Tartalom helye 2">
            <a:extLst>
              <a:ext uri="{FF2B5EF4-FFF2-40B4-BE49-F238E27FC236}">
                <a16:creationId xmlns:a16="http://schemas.microsoft.com/office/drawing/2014/main" xmlns="" id="{40581E56-84F5-424D-B9A3-AA3F18D31421}"/>
              </a:ext>
            </a:extLst>
          </p:cNvPr>
          <p:cNvSpPr>
            <a:spLocks noGrp="1"/>
          </p:cNvSpPr>
          <p:nvPr>
            <p:ph idx="1"/>
          </p:nvPr>
        </p:nvSpPr>
        <p:spPr/>
        <p:txBody>
          <a:bodyPr>
            <a:normAutofit fontScale="85000" lnSpcReduction="20000"/>
          </a:bodyPr>
          <a:lstStyle/>
          <a:p>
            <a:pPr marL="0" indent="0">
              <a:buNone/>
            </a:pPr>
            <a:r>
              <a:rPr lang="hu-HU" cap="none" dirty="0"/>
              <a:t>- tehéntej,</a:t>
            </a:r>
          </a:p>
          <a:p>
            <a:pPr marL="0" indent="0">
              <a:buNone/>
            </a:pPr>
            <a:r>
              <a:rPr lang="hu-HU" cap="none" dirty="0"/>
              <a:t>- tojás,</a:t>
            </a:r>
          </a:p>
          <a:p>
            <a:pPr marL="0" indent="0">
              <a:buNone/>
            </a:pPr>
            <a:r>
              <a:rPr lang="hu-HU" cap="none" dirty="0"/>
              <a:t>- olajos magvak,</a:t>
            </a:r>
          </a:p>
          <a:p>
            <a:pPr marL="0" indent="0">
              <a:buNone/>
            </a:pPr>
            <a:r>
              <a:rPr lang="hu-HU" cap="none" dirty="0"/>
              <a:t>- búza, </a:t>
            </a:r>
          </a:p>
          <a:p>
            <a:pPr marL="0" indent="0">
              <a:buNone/>
            </a:pPr>
            <a:r>
              <a:rPr lang="hu-HU" cap="none" dirty="0"/>
              <a:t>- glutén,</a:t>
            </a:r>
          </a:p>
          <a:p>
            <a:pPr marL="0" indent="0">
              <a:buNone/>
            </a:pPr>
            <a:r>
              <a:rPr lang="hu-HU" cap="none" dirty="0"/>
              <a:t>- élesztő.</a:t>
            </a:r>
          </a:p>
          <a:p>
            <a:pPr marL="0" indent="0">
              <a:buNone/>
            </a:pPr>
            <a:endParaRPr lang="hu-HU" cap="none" dirty="0"/>
          </a:p>
          <a:p>
            <a:pPr marL="0" indent="0">
              <a:buNone/>
            </a:pPr>
            <a:r>
              <a:rPr lang="hu-HU" sz="2646" cap="none" dirty="0"/>
              <a:t>Ma már tudjuk, hogy ezek az okozati tényezők illetve maga az ételintolerancia nem csak  fizikai, hanem mentális állapotunkra is behatással vannak...</a:t>
            </a:r>
          </a:p>
          <a:p>
            <a:pPr marL="0" indent="0">
              <a:buNone/>
            </a:pPr>
            <a:endParaRPr lang="hu-HU" cap="none" dirty="0"/>
          </a:p>
        </p:txBody>
      </p:sp>
    </p:spTree>
    <p:extLst>
      <p:ext uri="{BB962C8B-B14F-4D97-AF65-F5344CB8AC3E}">
        <p14:creationId xmlns:p14="http://schemas.microsoft.com/office/powerpoint/2010/main" val="979443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7E027434-7FF1-40C9-B225-E38399328315}"/>
              </a:ext>
            </a:extLst>
          </p:cNvPr>
          <p:cNvSpPr>
            <a:spLocks noGrp="1"/>
          </p:cNvSpPr>
          <p:nvPr>
            <p:ph type="title"/>
          </p:nvPr>
        </p:nvSpPr>
        <p:spPr>
          <a:xfrm>
            <a:off x="863446" y="259619"/>
            <a:ext cx="9793596" cy="1508263"/>
          </a:xfrm>
        </p:spPr>
        <p:txBody>
          <a:bodyPr/>
          <a:lstStyle/>
          <a:p>
            <a:pPr algn="l"/>
            <a:r>
              <a:rPr lang="hu-HU" cap="none" dirty="0"/>
              <a:t>Ételintolerancia-keresztreakciók</a:t>
            </a:r>
          </a:p>
        </p:txBody>
      </p:sp>
      <p:sp>
        <p:nvSpPr>
          <p:cNvPr id="3" name="Tartalom helye 2">
            <a:extLst>
              <a:ext uri="{FF2B5EF4-FFF2-40B4-BE49-F238E27FC236}">
                <a16:creationId xmlns:a16="http://schemas.microsoft.com/office/drawing/2014/main" xmlns="" id="{4D8A3861-47B5-448D-B3CD-FCCEA43C1DFE}"/>
              </a:ext>
            </a:extLst>
          </p:cNvPr>
          <p:cNvSpPr>
            <a:spLocks noGrp="1"/>
          </p:cNvSpPr>
          <p:nvPr>
            <p:ph idx="1"/>
          </p:nvPr>
        </p:nvSpPr>
        <p:spPr>
          <a:xfrm>
            <a:off x="863446" y="1709849"/>
            <a:ext cx="9793597" cy="3235514"/>
          </a:xfrm>
        </p:spPr>
        <p:txBody>
          <a:bodyPr>
            <a:noAutofit/>
          </a:bodyPr>
          <a:lstStyle/>
          <a:p>
            <a:pPr marL="0" indent="0">
              <a:buNone/>
            </a:pPr>
            <a:r>
              <a:rPr lang="hu-HU" sz="1701" cap="none" dirty="0"/>
              <a:t>Többször előfordul olyan eset, amikor egy páciens azt állítja, hogy ő nem fogyaszt egy adott élelmiszert mégis a FOODTEST elvégzése során pozitív eredményt produkál.</a:t>
            </a:r>
          </a:p>
          <a:p>
            <a:pPr marL="0" indent="0">
              <a:buNone/>
            </a:pPr>
            <a:r>
              <a:rPr lang="hu-HU" sz="1701" cap="none" dirty="0"/>
              <a:t>Amennyiben az étrend ellenőrzésekor nem találunk rejtett forrást, akkor ezt a jelenséget a keresztreakciónak tudjuk be.</a:t>
            </a:r>
          </a:p>
          <a:p>
            <a:pPr marL="0" indent="0">
              <a:buNone/>
            </a:pPr>
            <a:r>
              <a:rPr lang="hu-HU" sz="1701" b="1" cap="none" dirty="0"/>
              <a:t>Keresztreakció</a:t>
            </a:r>
            <a:r>
              <a:rPr lang="hu-HU" sz="1701" cap="none" dirty="0"/>
              <a:t> akkor szokott keletkezni, ha az antitest nemcsak az ételfehérjét ismeri fel, ami ellen termelődött, hanem teljesen más, de nagyon hasonló antigént is.</a:t>
            </a:r>
          </a:p>
          <a:p>
            <a:pPr marL="0" indent="0">
              <a:buNone/>
            </a:pPr>
            <a:r>
              <a:rPr lang="hu-HU" sz="1701" cap="none" dirty="0"/>
              <a:t>Ez azért lehet, mert néhány étel, pollen, bár nincsenek közvetlen rokonságban egymással, de mégis hasonló fehérje szerkezettel rendelkeznek.</a:t>
            </a:r>
          </a:p>
          <a:p>
            <a:pPr marL="0" indent="0">
              <a:buNone/>
            </a:pPr>
            <a:r>
              <a:rPr lang="hu-HU" sz="1701" cap="none" dirty="0"/>
              <a:t>Ilyen például a poratkában előforduló tropomyosin nevű fehérje, amely megtalálható a tenger gyümölcseiben is.</a:t>
            </a:r>
          </a:p>
          <a:p>
            <a:pPr marL="0" indent="0">
              <a:spcBef>
                <a:spcPts val="1701"/>
              </a:spcBef>
              <a:buNone/>
            </a:pPr>
            <a:r>
              <a:rPr lang="hu-HU" sz="1701" b="1" cap="none" dirty="0"/>
              <a:t>Napjainkban olyan ételeket gyártanak, amelyeket ha elfogyasztunk, az immunrendszerünk ellenségként ismer fel.</a:t>
            </a:r>
          </a:p>
          <a:p>
            <a:pPr marL="0" indent="0">
              <a:buNone/>
            </a:pPr>
            <a:endParaRPr lang="hu-HU" sz="1701" cap="none" dirty="0"/>
          </a:p>
          <a:p>
            <a:pPr marL="0" indent="0">
              <a:buNone/>
            </a:pPr>
            <a:endParaRPr lang="hu-HU" sz="1701" cap="none" dirty="0"/>
          </a:p>
        </p:txBody>
      </p:sp>
    </p:spTree>
    <p:extLst>
      <p:ext uri="{BB962C8B-B14F-4D97-AF65-F5344CB8AC3E}">
        <p14:creationId xmlns:p14="http://schemas.microsoft.com/office/powerpoint/2010/main" val="359451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xmlns="" id="{87911B95-117C-475A-ABDF-9A9196A92D98}"/>
              </a:ext>
            </a:extLst>
          </p:cNvPr>
          <p:cNvSpPr/>
          <p:nvPr/>
        </p:nvSpPr>
        <p:spPr>
          <a:xfrm>
            <a:off x="975360" y="3429000"/>
            <a:ext cx="3033507" cy="2430780"/>
          </a:xfrm>
          <a:prstGeom prst="rect">
            <a:avLst/>
          </a:prstGeom>
          <a:solidFill>
            <a:schemeClr val="tx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dirty="0"/>
          </a:p>
        </p:txBody>
      </p:sp>
      <p:sp>
        <p:nvSpPr>
          <p:cNvPr id="5" name="Téglalap 4">
            <a:extLst>
              <a:ext uri="{FF2B5EF4-FFF2-40B4-BE49-F238E27FC236}">
                <a16:creationId xmlns:a16="http://schemas.microsoft.com/office/drawing/2014/main" xmlns="" id="{2BE8D466-73A3-4B96-BAAD-78B1A76F8B7F}"/>
              </a:ext>
            </a:extLst>
          </p:cNvPr>
          <p:cNvSpPr/>
          <p:nvPr/>
        </p:nvSpPr>
        <p:spPr>
          <a:xfrm>
            <a:off x="975359" y="838200"/>
            <a:ext cx="3033507" cy="2430780"/>
          </a:xfrm>
          <a:prstGeom prst="rect">
            <a:avLst/>
          </a:prstGeom>
          <a:solidFill>
            <a:schemeClr val="accent2">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dirty="0"/>
          </a:p>
        </p:txBody>
      </p:sp>
      <p:sp>
        <p:nvSpPr>
          <p:cNvPr id="6" name="Téglalap 5">
            <a:extLst>
              <a:ext uri="{FF2B5EF4-FFF2-40B4-BE49-F238E27FC236}">
                <a16:creationId xmlns:a16="http://schemas.microsoft.com/office/drawing/2014/main" xmlns="" id="{31C50CEC-18FE-44DA-BF86-565D95A1477B}"/>
              </a:ext>
            </a:extLst>
          </p:cNvPr>
          <p:cNvSpPr/>
          <p:nvPr/>
        </p:nvSpPr>
        <p:spPr>
          <a:xfrm>
            <a:off x="7315200" y="3429000"/>
            <a:ext cx="3033507" cy="24307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 name="Téglalap 6">
            <a:extLst>
              <a:ext uri="{FF2B5EF4-FFF2-40B4-BE49-F238E27FC236}">
                <a16:creationId xmlns:a16="http://schemas.microsoft.com/office/drawing/2014/main" xmlns="" id="{3E638171-1B46-4FF5-8912-2E824C4FBED5}"/>
              </a:ext>
            </a:extLst>
          </p:cNvPr>
          <p:cNvSpPr/>
          <p:nvPr/>
        </p:nvSpPr>
        <p:spPr>
          <a:xfrm>
            <a:off x="7315200" y="838200"/>
            <a:ext cx="3033507" cy="2430780"/>
          </a:xfrm>
          <a:prstGeom prst="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dirty="0"/>
          </a:p>
        </p:txBody>
      </p:sp>
      <p:sp>
        <p:nvSpPr>
          <p:cNvPr id="8" name="Téglalap 7">
            <a:extLst>
              <a:ext uri="{FF2B5EF4-FFF2-40B4-BE49-F238E27FC236}">
                <a16:creationId xmlns:a16="http://schemas.microsoft.com/office/drawing/2014/main" xmlns="" id="{1996FF5C-3F9E-4796-B04E-B820F4944BED}"/>
              </a:ext>
            </a:extLst>
          </p:cNvPr>
          <p:cNvSpPr/>
          <p:nvPr/>
        </p:nvSpPr>
        <p:spPr>
          <a:xfrm>
            <a:off x="4145280" y="838200"/>
            <a:ext cx="3033507" cy="2430780"/>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dirty="0"/>
          </a:p>
        </p:txBody>
      </p:sp>
      <p:sp>
        <p:nvSpPr>
          <p:cNvPr id="9" name="Téglalap 8">
            <a:extLst>
              <a:ext uri="{FF2B5EF4-FFF2-40B4-BE49-F238E27FC236}">
                <a16:creationId xmlns:a16="http://schemas.microsoft.com/office/drawing/2014/main" xmlns="" id="{F14319C5-D12A-4996-AD9C-73CAAD000E56}"/>
              </a:ext>
            </a:extLst>
          </p:cNvPr>
          <p:cNvSpPr/>
          <p:nvPr/>
        </p:nvSpPr>
        <p:spPr>
          <a:xfrm>
            <a:off x="4145280" y="3429000"/>
            <a:ext cx="3033507" cy="2430780"/>
          </a:xfrm>
          <a:prstGeom prst="rect">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dirty="0"/>
          </a:p>
        </p:txBody>
      </p:sp>
      <p:sp>
        <p:nvSpPr>
          <p:cNvPr id="10" name="Szövegdoboz 9">
            <a:extLst>
              <a:ext uri="{FF2B5EF4-FFF2-40B4-BE49-F238E27FC236}">
                <a16:creationId xmlns:a16="http://schemas.microsoft.com/office/drawing/2014/main" xmlns="" id="{C51EBD3E-477A-4FBF-BD0F-FEB5DDF0AD6E}"/>
              </a:ext>
            </a:extLst>
          </p:cNvPr>
          <p:cNvSpPr txBox="1"/>
          <p:nvPr/>
        </p:nvSpPr>
        <p:spPr>
          <a:xfrm>
            <a:off x="1164533" y="971847"/>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Ok-okozat</a:t>
            </a:r>
          </a:p>
        </p:txBody>
      </p:sp>
      <p:sp>
        <p:nvSpPr>
          <p:cNvPr id="11" name="Szövegdoboz 10">
            <a:extLst>
              <a:ext uri="{FF2B5EF4-FFF2-40B4-BE49-F238E27FC236}">
                <a16:creationId xmlns:a16="http://schemas.microsoft.com/office/drawing/2014/main" xmlns="" id="{791B8FCC-46EE-427E-A4D8-8E1FB0F9742E}"/>
              </a:ext>
            </a:extLst>
          </p:cNvPr>
          <p:cNvSpPr txBox="1"/>
          <p:nvPr/>
        </p:nvSpPr>
        <p:spPr>
          <a:xfrm>
            <a:off x="4355203" y="971847"/>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Tények, statisztika</a:t>
            </a:r>
          </a:p>
        </p:txBody>
      </p:sp>
      <p:sp>
        <p:nvSpPr>
          <p:cNvPr id="12" name="Szövegdoboz 11">
            <a:extLst>
              <a:ext uri="{FF2B5EF4-FFF2-40B4-BE49-F238E27FC236}">
                <a16:creationId xmlns:a16="http://schemas.microsoft.com/office/drawing/2014/main" xmlns="" id="{249D1D09-A2B2-454C-B46C-DEB7A7EB2AB2}"/>
              </a:ext>
            </a:extLst>
          </p:cNvPr>
          <p:cNvSpPr txBox="1"/>
          <p:nvPr/>
        </p:nvSpPr>
        <p:spPr>
          <a:xfrm>
            <a:off x="7525123" y="967413"/>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Mikor melyik?</a:t>
            </a:r>
          </a:p>
        </p:txBody>
      </p:sp>
      <p:sp>
        <p:nvSpPr>
          <p:cNvPr id="13" name="Szövegdoboz 12">
            <a:extLst>
              <a:ext uri="{FF2B5EF4-FFF2-40B4-BE49-F238E27FC236}">
                <a16:creationId xmlns:a16="http://schemas.microsoft.com/office/drawing/2014/main" xmlns="" id="{84871CD6-251F-4626-902F-2AE0E290B23B}"/>
              </a:ext>
            </a:extLst>
          </p:cNvPr>
          <p:cNvSpPr txBox="1"/>
          <p:nvPr/>
        </p:nvSpPr>
        <p:spPr>
          <a:xfrm>
            <a:off x="1218776" y="3577262"/>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Ételallergia</a:t>
            </a:r>
          </a:p>
        </p:txBody>
      </p:sp>
      <p:sp>
        <p:nvSpPr>
          <p:cNvPr id="14" name="Szövegdoboz 13">
            <a:extLst>
              <a:ext uri="{FF2B5EF4-FFF2-40B4-BE49-F238E27FC236}">
                <a16:creationId xmlns:a16="http://schemas.microsoft.com/office/drawing/2014/main" xmlns="" id="{0F8BFD71-F103-42C1-B9B5-DB635BF5A05E}"/>
              </a:ext>
            </a:extLst>
          </p:cNvPr>
          <p:cNvSpPr txBox="1"/>
          <p:nvPr/>
        </p:nvSpPr>
        <p:spPr>
          <a:xfrm>
            <a:off x="4355203" y="3577261"/>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Ételintolerancia</a:t>
            </a:r>
          </a:p>
        </p:txBody>
      </p:sp>
      <p:sp>
        <p:nvSpPr>
          <p:cNvPr id="15" name="Szövegdoboz 14">
            <a:extLst>
              <a:ext uri="{FF2B5EF4-FFF2-40B4-BE49-F238E27FC236}">
                <a16:creationId xmlns:a16="http://schemas.microsoft.com/office/drawing/2014/main" xmlns="" id="{00DCC09E-4B1A-4F8C-B6BF-1F35542D7359}"/>
              </a:ext>
            </a:extLst>
          </p:cNvPr>
          <p:cNvSpPr txBox="1"/>
          <p:nvPr/>
        </p:nvSpPr>
        <p:spPr>
          <a:xfrm>
            <a:off x="7590528" y="3577261"/>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Tünetek</a:t>
            </a:r>
          </a:p>
        </p:txBody>
      </p:sp>
      <p:pic>
        <p:nvPicPr>
          <p:cNvPr id="19" name="Ábra 18" descr="Sávdiagram egyszínű kitöltéssel">
            <a:extLst>
              <a:ext uri="{FF2B5EF4-FFF2-40B4-BE49-F238E27FC236}">
                <a16:creationId xmlns:a16="http://schemas.microsoft.com/office/drawing/2014/main" xmlns="" id="{21634480-3AEF-4953-B988-C09DFBD44B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04833" y="1692433"/>
            <a:ext cx="914400" cy="914400"/>
          </a:xfrm>
          <a:prstGeom prst="rect">
            <a:avLst/>
          </a:prstGeom>
        </p:spPr>
      </p:pic>
      <p:pic>
        <p:nvPicPr>
          <p:cNvPr id="21" name="Ábra 20" descr="Agy egy fejben egyszínű kitöltéssel">
            <a:extLst>
              <a:ext uri="{FF2B5EF4-FFF2-40B4-BE49-F238E27FC236}">
                <a16:creationId xmlns:a16="http://schemas.microsoft.com/office/drawing/2014/main" xmlns="" id="{6CA7FF0E-94D5-401F-94D4-3D52E60AE8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068406" y="1692433"/>
            <a:ext cx="914400" cy="914400"/>
          </a:xfrm>
          <a:prstGeom prst="rect">
            <a:avLst/>
          </a:prstGeom>
        </p:spPr>
      </p:pic>
      <p:pic>
        <p:nvPicPr>
          <p:cNvPr id="23" name="Ábra 22" descr="Fej fogaskerekekkel egyszínű kitöltéssel">
            <a:extLst>
              <a:ext uri="{FF2B5EF4-FFF2-40B4-BE49-F238E27FC236}">
                <a16:creationId xmlns:a16="http://schemas.microsoft.com/office/drawing/2014/main" xmlns="" id="{39A3F650-CB19-434F-B9BE-A9DBB73130D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440158" y="1692433"/>
            <a:ext cx="914400" cy="914400"/>
          </a:xfrm>
          <a:prstGeom prst="rect">
            <a:avLst/>
          </a:prstGeom>
        </p:spPr>
      </p:pic>
      <p:pic>
        <p:nvPicPr>
          <p:cNvPr id="25" name="Ábra 24" descr="Koponya egyszínű kitöltéssel">
            <a:extLst>
              <a:ext uri="{FF2B5EF4-FFF2-40B4-BE49-F238E27FC236}">
                <a16:creationId xmlns:a16="http://schemas.microsoft.com/office/drawing/2014/main" xmlns="" id="{AC729340-472C-466F-A742-16B147606D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014163" y="4276963"/>
            <a:ext cx="914400" cy="914400"/>
          </a:xfrm>
          <a:prstGeom prst="rect">
            <a:avLst/>
          </a:prstGeom>
        </p:spPr>
      </p:pic>
      <p:pic>
        <p:nvPicPr>
          <p:cNvPr id="27" name="Ábra 26" descr="Csontváz egyszínű kitöltéssel">
            <a:extLst>
              <a:ext uri="{FF2B5EF4-FFF2-40B4-BE49-F238E27FC236}">
                <a16:creationId xmlns:a16="http://schemas.microsoft.com/office/drawing/2014/main" xmlns="" id="{4395174A-C5B6-4040-8518-5121D680C76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440158" y="4276963"/>
            <a:ext cx="914400" cy="914400"/>
          </a:xfrm>
          <a:prstGeom prst="rect">
            <a:avLst/>
          </a:prstGeom>
        </p:spPr>
      </p:pic>
      <p:pic>
        <p:nvPicPr>
          <p:cNvPr id="29" name="Ábra 28" descr="Szív pulzussal egyszínű kitöltéssel">
            <a:extLst>
              <a:ext uri="{FF2B5EF4-FFF2-40B4-BE49-F238E27FC236}">
                <a16:creationId xmlns:a16="http://schemas.microsoft.com/office/drawing/2014/main" xmlns="" id="{37B58FE4-6088-40E3-803F-6AB44311F53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204833" y="4276963"/>
            <a:ext cx="914400" cy="914400"/>
          </a:xfrm>
          <a:prstGeom prst="rect">
            <a:avLst/>
          </a:prstGeom>
        </p:spPr>
      </p:pic>
      <mc:AlternateContent xmlns:mc="http://schemas.openxmlformats.org/markup-compatibility/2006">
        <mc:Choice xmlns:pslz="http://schemas.microsoft.com/office/powerpoint/2016/slidezoom" xmlns="" Requires="pslz">
          <p:graphicFrame>
            <p:nvGraphicFramePr>
              <p:cNvPr id="31" name="Dia nagyítása 30">
                <a:extLst>
                  <a:ext uri="{FF2B5EF4-FFF2-40B4-BE49-F238E27FC236}">
                    <a16:creationId xmlns:a16="http://schemas.microsoft.com/office/drawing/2014/main" id="{EDDE3A97-95F6-4EB9-B032-B7B23ACFF441}"/>
                  </a:ext>
                </a:extLst>
              </p:cNvPr>
              <p:cNvGraphicFramePr>
                <a:graphicFrameLocks noChangeAspect="1"/>
              </p:cNvGraphicFramePr>
              <p:nvPr>
                <p:extLst>
                  <p:ext uri="{D42A27DB-BD31-4B8C-83A1-F6EECF244321}">
                    <p14:modId xmlns:p14="http://schemas.microsoft.com/office/powerpoint/2010/main" val="2127692622"/>
                  </p:ext>
                </p:extLst>
              </p:nvPr>
            </p:nvGraphicFramePr>
            <p:xfrm>
              <a:off x="2068406" y="1666636"/>
              <a:ext cx="860157" cy="982655"/>
            </p:xfrm>
            <a:graphic>
              <a:graphicData uri="http://schemas.microsoft.com/office/powerpoint/2016/slidezoom">
                <pslz:sldZm>
                  <pslz:sldZmObj sldId="263" cId="1840378193">
                    <pslz:zmPr id="{3D2C45D9-7A33-44EE-B939-E2B9390EF833}"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860157" cy="982655"/>
                        </a:xfrm>
                        <a:prstGeom prst="rect">
                          <a:avLst/>
                        </a:prstGeom>
                        <a:ln w="3175">
                          <a:noFill/>
                        </a:ln>
                      </p166:spPr>
                    </pslz:zmPr>
                  </pslz:sldZmObj>
                </pslz:sldZm>
              </a:graphicData>
            </a:graphic>
          </p:graphicFrame>
        </mc:Choice>
        <mc:Fallback>
          <p:pic>
            <p:nvPicPr>
              <p:cNvPr id="31" name="Dia nagyítása 30">
                <a:hlinkClick r:id="rId15" action="ppaction://hlinksldjump"/>
                <a:extLst>
                  <a:ext uri="{FF2B5EF4-FFF2-40B4-BE49-F238E27FC236}">
                    <a16:creationId xmlns:a16="http://schemas.microsoft.com/office/drawing/2014/main" xmlns="" id="{EDDE3A97-95F6-4EB9-B032-B7B23ACFF441}"/>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2068406" y="1666636"/>
                <a:ext cx="860157" cy="982655"/>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33" name="Dia nagyítása 32">
                <a:extLst>
                  <a:ext uri="{FF2B5EF4-FFF2-40B4-BE49-F238E27FC236}">
                    <a16:creationId xmlns:a16="http://schemas.microsoft.com/office/drawing/2014/main" id="{4D76388A-322C-463F-8179-974A68C6587C}"/>
                  </a:ext>
                </a:extLst>
              </p:cNvPr>
              <p:cNvGraphicFramePr>
                <a:graphicFrameLocks noChangeAspect="1"/>
              </p:cNvGraphicFramePr>
              <p:nvPr>
                <p:extLst>
                  <p:ext uri="{D42A27DB-BD31-4B8C-83A1-F6EECF244321}">
                    <p14:modId xmlns:p14="http://schemas.microsoft.com/office/powerpoint/2010/main" val="1389093977"/>
                  </p:ext>
                </p:extLst>
              </p:nvPr>
            </p:nvGraphicFramePr>
            <p:xfrm>
              <a:off x="5204833" y="1666635"/>
              <a:ext cx="914400" cy="878541"/>
            </p:xfrm>
            <a:graphic>
              <a:graphicData uri="http://schemas.microsoft.com/office/powerpoint/2016/slidezoom">
                <pslz:sldZm>
                  <pslz:sldZmObj sldId="264" cId="2972824183">
                    <pslz:zmPr id="{5F9EB216-11C1-42E4-BD38-0599DBB8C996}"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914400" cy="878541"/>
                        </a:xfrm>
                        <a:prstGeom prst="rect">
                          <a:avLst/>
                        </a:prstGeom>
                        <a:ln w="3175">
                          <a:noFill/>
                        </a:ln>
                      </p166:spPr>
                    </pslz:zmPr>
                  </pslz:sldZmObj>
                </pslz:sldZm>
              </a:graphicData>
            </a:graphic>
          </p:graphicFrame>
        </mc:Choice>
        <mc:Fallback>
          <p:pic>
            <p:nvPicPr>
              <p:cNvPr id="33" name="Dia nagyítása 32">
                <a:hlinkClick r:id="rId17" action="ppaction://hlinksldjump"/>
                <a:extLst>
                  <a:ext uri="{FF2B5EF4-FFF2-40B4-BE49-F238E27FC236}">
                    <a16:creationId xmlns:a16="http://schemas.microsoft.com/office/drawing/2014/main" xmlns="" id="{4D76388A-322C-463F-8179-974A68C6587C}"/>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5204833" y="1666635"/>
                <a:ext cx="914400" cy="878541"/>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35" name="Dia nagyítása 34">
                <a:extLst>
                  <a:ext uri="{FF2B5EF4-FFF2-40B4-BE49-F238E27FC236}">
                    <a16:creationId xmlns:a16="http://schemas.microsoft.com/office/drawing/2014/main" id="{C218A649-47AC-4E8A-8EF6-C5BA1B04E743}"/>
                  </a:ext>
                </a:extLst>
              </p:cNvPr>
              <p:cNvGraphicFramePr>
                <a:graphicFrameLocks noChangeAspect="1"/>
              </p:cNvGraphicFramePr>
              <p:nvPr>
                <p:extLst>
                  <p:ext uri="{D42A27DB-BD31-4B8C-83A1-F6EECF244321}">
                    <p14:modId xmlns:p14="http://schemas.microsoft.com/office/powerpoint/2010/main" val="1182993495"/>
                  </p:ext>
                </p:extLst>
              </p:nvPr>
            </p:nvGraphicFramePr>
            <p:xfrm>
              <a:off x="8440158" y="1652590"/>
              <a:ext cx="914400" cy="978529"/>
            </p:xfrm>
            <a:graphic>
              <a:graphicData uri="http://schemas.microsoft.com/office/powerpoint/2016/slidezoom">
                <pslz:sldZm>
                  <pslz:sldZmObj sldId="265" cId="4072902356">
                    <pslz:zmPr id="{92CBBC77-6923-4F10-BCC0-12031B2FF21D}"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914400" cy="978529"/>
                        </a:xfrm>
                        <a:prstGeom prst="rect">
                          <a:avLst/>
                        </a:prstGeom>
                        <a:ln w="3175">
                          <a:noFill/>
                        </a:ln>
                      </p166:spPr>
                    </pslz:zmPr>
                  </pslz:sldZmObj>
                </pslz:sldZm>
              </a:graphicData>
            </a:graphic>
          </p:graphicFrame>
        </mc:Choice>
        <mc:Fallback>
          <p:pic>
            <p:nvPicPr>
              <p:cNvPr id="35" name="Dia nagyítása 34">
                <a:hlinkClick r:id="rId18" action="ppaction://hlinksldjump"/>
                <a:extLst>
                  <a:ext uri="{FF2B5EF4-FFF2-40B4-BE49-F238E27FC236}">
                    <a16:creationId xmlns:a16="http://schemas.microsoft.com/office/drawing/2014/main" xmlns="" id="{C218A649-47AC-4E8A-8EF6-C5BA1B04E743}"/>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8440158" y="1652590"/>
                <a:ext cx="914400" cy="978529"/>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37" name="Dia nagyítása 36">
                <a:extLst>
                  <a:ext uri="{FF2B5EF4-FFF2-40B4-BE49-F238E27FC236}">
                    <a16:creationId xmlns:a16="http://schemas.microsoft.com/office/drawing/2014/main" id="{EBE9757E-6E7A-4B0E-970C-288CCF24F3BF}"/>
                  </a:ext>
                </a:extLst>
              </p:cNvPr>
              <p:cNvGraphicFramePr>
                <a:graphicFrameLocks noChangeAspect="1"/>
              </p:cNvGraphicFramePr>
              <p:nvPr>
                <p:extLst>
                  <p:ext uri="{D42A27DB-BD31-4B8C-83A1-F6EECF244321}">
                    <p14:modId xmlns:p14="http://schemas.microsoft.com/office/powerpoint/2010/main" val="3996989402"/>
                  </p:ext>
                </p:extLst>
              </p:nvPr>
            </p:nvGraphicFramePr>
            <p:xfrm>
              <a:off x="2014163" y="4198947"/>
              <a:ext cx="914400" cy="992415"/>
            </p:xfrm>
            <a:graphic>
              <a:graphicData uri="http://schemas.microsoft.com/office/powerpoint/2016/slidezoom">
                <pslz:sldZm>
                  <pslz:sldZmObj sldId="266" cId="3546822298">
                    <pslz:zmPr id="{D7211468-048A-48D5-858A-35902D57781A}"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914400" cy="992415"/>
                        </a:xfrm>
                        <a:prstGeom prst="rect">
                          <a:avLst/>
                        </a:prstGeom>
                        <a:ln w="3175">
                          <a:noFill/>
                        </a:ln>
                      </p166:spPr>
                    </pslz:zmPr>
                  </pslz:sldZmObj>
                </pslz:sldZm>
              </a:graphicData>
            </a:graphic>
          </p:graphicFrame>
        </mc:Choice>
        <mc:Fallback>
          <p:pic>
            <p:nvPicPr>
              <p:cNvPr id="37" name="Dia nagyítása 36">
                <a:hlinkClick r:id="rId19" action="ppaction://hlinksldjump"/>
                <a:extLst>
                  <a:ext uri="{FF2B5EF4-FFF2-40B4-BE49-F238E27FC236}">
                    <a16:creationId xmlns:a16="http://schemas.microsoft.com/office/drawing/2014/main" xmlns="" id="{EBE9757E-6E7A-4B0E-970C-288CCF24F3BF}"/>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2014163" y="4198947"/>
                <a:ext cx="914400" cy="992415"/>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39" name="Dia nagyítása 38">
                <a:extLst>
                  <a:ext uri="{FF2B5EF4-FFF2-40B4-BE49-F238E27FC236}">
                    <a16:creationId xmlns:a16="http://schemas.microsoft.com/office/drawing/2014/main" id="{54A2B7FF-DCF1-48AC-AD4C-AEDAF0C2998C}"/>
                  </a:ext>
                </a:extLst>
              </p:cNvPr>
              <p:cNvGraphicFramePr>
                <a:graphicFrameLocks noChangeAspect="1"/>
              </p:cNvGraphicFramePr>
              <p:nvPr>
                <p:extLst>
                  <p:ext uri="{D42A27DB-BD31-4B8C-83A1-F6EECF244321}">
                    <p14:modId xmlns:p14="http://schemas.microsoft.com/office/powerpoint/2010/main" val="2677563003"/>
                  </p:ext>
                </p:extLst>
              </p:nvPr>
            </p:nvGraphicFramePr>
            <p:xfrm>
              <a:off x="5253430" y="4276962"/>
              <a:ext cx="865803" cy="824329"/>
            </p:xfrm>
            <a:graphic>
              <a:graphicData uri="http://schemas.microsoft.com/office/powerpoint/2016/slidezoom">
                <pslz:sldZm>
                  <pslz:sldZmObj sldId="267" cId="575871861">
                    <pslz:zmPr id="{685C5154-9BF9-48CD-8ADC-0A098E2D663D}"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865803" cy="824329"/>
                        </a:xfrm>
                        <a:prstGeom prst="rect">
                          <a:avLst/>
                        </a:prstGeom>
                        <a:ln w="3175">
                          <a:noFill/>
                        </a:ln>
                      </p166:spPr>
                    </pslz:zmPr>
                  </pslz:sldZmObj>
                </pslz:sldZm>
              </a:graphicData>
            </a:graphic>
          </p:graphicFrame>
        </mc:Choice>
        <mc:Fallback>
          <p:pic>
            <p:nvPicPr>
              <p:cNvPr id="39" name="Dia nagyítása 38">
                <a:hlinkClick r:id="rId20" action="ppaction://hlinksldjump"/>
                <a:extLst>
                  <a:ext uri="{FF2B5EF4-FFF2-40B4-BE49-F238E27FC236}">
                    <a16:creationId xmlns:a16="http://schemas.microsoft.com/office/drawing/2014/main" xmlns="" id="{54A2B7FF-DCF1-48AC-AD4C-AEDAF0C2998C}"/>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5253430" y="4276962"/>
                <a:ext cx="865803" cy="824329"/>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41" name="Dia nagyítása 40">
                <a:extLst>
                  <a:ext uri="{FF2B5EF4-FFF2-40B4-BE49-F238E27FC236}">
                    <a16:creationId xmlns:a16="http://schemas.microsoft.com/office/drawing/2014/main" id="{E6450E57-F1FB-460D-B7A9-481C93B3482B}"/>
                  </a:ext>
                </a:extLst>
              </p:cNvPr>
              <p:cNvGraphicFramePr>
                <a:graphicFrameLocks noChangeAspect="1"/>
              </p:cNvGraphicFramePr>
              <p:nvPr>
                <p:extLst>
                  <p:ext uri="{D42A27DB-BD31-4B8C-83A1-F6EECF244321}">
                    <p14:modId xmlns:p14="http://schemas.microsoft.com/office/powerpoint/2010/main" val="3490062233"/>
                  </p:ext>
                </p:extLst>
              </p:nvPr>
            </p:nvGraphicFramePr>
            <p:xfrm>
              <a:off x="8440158" y="4276962"/>
              <a:ext cx="914400" cy="932894"/>
            </p:xfrm>
            <a:graphic>
              <a:graphicData uri="http://schemas.microsoft.com/office/powerpoint/2016/slidezoom">
                <pslz:sldZm>
                  <pslz:sldZmObj sldId="268" cId="1302573707">
                    <pslz:zmPr id="{58E6B429-BCBD-44DC-B8E0-6DE38AAC5B63}"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914400" cy="932894"/>
                        </a:xfrm>
                        <a:prstGeom prst="rect">
                          <a:avLst/>
                        </a:prstGeom>
                        <a:ln w="3175">
                          <a:noFill/>
                        </a:ln>
                      </p166:spPr>
                    </pslz:zmPr>
                  </pslz:sldZmObj>
                </pslz:sldZm>
              </a:graphicData>
            </a:graphic>
          </p:graphicFrame>
        </mc:Choice>
        <mc:Fallback>
          <p:pic>
            <p:nvPicPr>
              <p:cNvPr id="41" name="Dia nagyítása 40">
                <a:hlinkClick r:id="rId21" action="ppaction://hlinksldjump"/>
                <a:extLst>
                  <a:ext uri="{FF2B5EF4-FFF2-40B4-BE49-F238E27FC236}">
                    <a16:creationId xmlns:a16="http://schemas.microsoft.com/office/drawing/2014/main" xmlns="" id="{E6450E57-F1FB-460D-B7A9-481C93B3482B}"/>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8440158" y="4276962"/>
                <a:ext cx="914400" cy="932894"/>
              </a:xfrm>
              <a:prstGeom prst="rect">
                <a:avLst/>
              </a:prstGeom>
              <a:ln w="3175">
                <a:noFill/>
              </a:ln>
            </p:spPr>
          </p:pic>
        </mc:Fallback>
      </mc:AlternateContent>
      <p:sp>
        <p:nvSpPr>
          <p:cNvPr id="42" name="Akciógomb: Tovább vagy Következő 41">
            <a:hlinkClick r:id="" action="ppaction://hlinkshowjump?jump=nextslide" highlightClick="1"/>
            <a:extLst>
              <a:ext uri="{FF2B5EF4-FFF2-40B4-BE49-F238E27FC236}">
                <a16:creationId xmlns:a16="http://schemas.microsoft.com/office/drawing/2014/main" xmlns="" id="{C9EDA1D5-9B4B-42F9-969A-4259F4D97692}"/>
              </a:ext>
            </a:extLst>
          </p:cNvPr>
          <p:cNvSpPr/>
          <p:nvPr/>
        </p:nvSpPr>
        <p:spPr>
          <a:xfrm>
            <a:off x="10576754" y="6016403"/>
            <a:ext cx="617366" cy="617366"/>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43" name="Akciógomb: Vissza vagy Előző 42">
            <a:hlinkClick r:id="" action="ppaction://hlinkshowjump?jump=previousslide" highlightClick="1"/>
            <a:extLst>
              <a:ext uri="{FF2B5EF4-FFF2-40B4-BE49-F238E27FC236}">
                <a16:creationId xmlns:a16="http://schemas.microsoft.com/office/drawing/2014/main" xmlns="" id="{8A6E1BD9-CC09-46CA-8724-C014C895F0FA}"/>
              </a:ext>
            </a:extLst>
          </p:cNvPr>
          <p:cNvSpPr/>
          <p:nvPr/>
        </p:nvSpPr>
        <p:spPr>
          <a:xfrm>
            <a:off x="515155" y="5995115"/>
            <a:ext cx="619200" cy="6192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23482312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407D0C90-6C93-4B43-86F5-A817A777D636}"/>
              </a:ext>
            </a:extLst>
          </p:cNvPr>
          <p:cNvSpPr>
            <a:spLocks noGrp="1"/>
          </p:cNvSpPr>
          <p:nvPr>
            <p:ph type="title"/>
          </p:nvPr>
        </p:nvSpPr>
        <p:spPr/>
        <p:txBody>
          <a:bodyPr/>
          <a:lstStyle/>
          <a:p>
            <a:pPr algn="l"/>
            <a:r>
              <a:rPr lang="hu-HU" cap="none" dirty="0"/>
              <a:t>Ennek eredményeképpen:</a:t>
            </a:r>
          </a:p>
        </p:txBody>
      </p:sp>
      <p:sp>
        <p:nvSpPr>
          <p:cNvPr id="3" name="Tartalom helye 2">
            <a:extLst>
              <a:ext uri="{FF2B5EF4-FFF2-40B4-BE49-F238E27FC236}">
                <a16:creationId xmlns:a16="http://schemas.microsoft.com/office/drawing/2014/main" xmlns="" id="{AD11D3DF-5860-44B2-92CB-F984C3672E86}"/>
              </a:ext>
            </a:extLst>
          </p:cNvPr>
          <p:cNvSpPr>
            <a:spLocks noGrp="1"/>
          </p:cNvSpPr>
          <p:nvPr>
            <p:ph idx="1"/>
          </p:nvPr>
        </p:nvSpPr>
        <p:spPr/>
        <p:txBody>
          <a:bodyPr>
            <a:normAutofit/>
          </a:bodyPr>
          <a:lstStyle/>
          <a:p>
            <a:pPr marL="0" indent="0">
              <a:buNone/>
            </a:pPr>
            <a:r>
              <a:rPr lang="hu-HU" cap="none" dirty="0"/>
              <a:t>- </a:t>
            </a:r>
            <a:r>
              <a:rPr lang="hu-HU" b="1" cap="none" dirty="0"/>
              <a:t>Megszűnik az egészséges emésztés</a:t>
            </a:r>
            <a:r>
              <a:rPr lang="hu-HU" cap="none" dirty="0"/>
              <a:t> folyamata, bélgyulladások alakulnak ki, </a:t>
            </a:r>
            <a:r>
              <a:rPr lang="hu-HU" b="1" cap="none" dirty="0"/>
              <a:t>felszívódási zavarok</a:t>
            </a:r>
            <a:r>
              <a:rPr lang="hu-HU" cap="none" dirty="0"/>
              <a:t>, ennek következtében </a:t>
            </a:r>
            <a:r>
              <a:rPr lang="hu-HU" b="1" cap="none" dirty="0"/>
              <a:t>hiányállapotok lépnek fel </a:t>
            </a:r>
            <a:r>
              <a:rPr lang="hu-HU" cap="none" dirty="0"/>
              <a:t>(vitaminok, nyomelemek, stb.).</a:t>
            </a:r>
          </a:p>
          <a:p>
            <a:pPr marL="0" indent="0">
              <a:buNone/>
            </a:pPr>
            <a:r>
              <a:rPr lang="hu-HU" cap="none" dirty="0"/>
              <a:t>- Károsodik az </a:t>
            </a:r>
            <a:r>
              <a:rPr lang="hu-HU" b="1" cap="none" dirty="0"/>
              <a:t>immunrendszerünk</a:t>
            </a:r>
            <a:r>
              <a:rPr lang="hu-HU" cap="none" dirty="0"/>
              <a:t>,</a:t>
            </a:r>
          </a:p>
          <a:p>
            <a:pPr marL="0" indent="0">
              <a:buNone/>
            </a:pPr>
            <a:r>
              <a:rPr lang="hu-HU" cap="none" dirty="0"/>
              <a:t>- Krónikus gyulladások alakulnak ki test szerte, megalapozva a krónikus betegségek kialakulásának.</a:t>
            </a:r>
          </a:p>
          <a:p>
            <a:pPr marL="0" indent="0">
              <a:buNone/>
            </a:pPr>
            <a:r>
              <a:rPr lang="hu-HU" cap="none" dirty="0"/>
              <a:t>- Nagyon sok esetben autóimmunitás alakul ki, mely napjainkban már járványszerűen terjed.</a:t>
            </a:r>
          </a:p>
          <a:p>
            <a:pPr marL="0" indent="0">
              <a:buNone/>
            </a:pPr>
            <a:r>
              <a:rPr lang="hu-HU" cap="none" dirty="0"/>
              <a:t>Autoimmun kórképek esetében akkor is indokolt lehet a glutén, tej, tojás és cukor kiiktatása, ha nincs bizonyítva az ételintolerancia.</a:t>
            </a:r>
          </a:p>
          <a:p>
            <a:pPr marL="0" indent="0">
              <a:buNone/>
            </a:pPr>
            <a:endParaRPr lang="hu-HU" cap="none" dirty="0"/>
          </a:p>
        </p:txBody>
      </p:sp>
    </p:spTree>
    <p:extLst>
      <p:ext uri="{BB962C8B-B14F-4D97-AF65-F5344CB8AC3E}">
        <p14:creationId xmlns:p14="http://schemas.microsoft.com/office/powerpoint/2010/main" val="78157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4F059E4A-891B-4748-B592-15EBA4C0BE1B}"/>
              </a:ext>
            </a:extLst>
          </p:cNvPr>
          <p:cNvSpPr>
            <a:spLocks noGrp="1"/>
          </p:cNvSpPr>
          <p:nvPr>
            <p:ph type="title"/>
          </p:nvPr>
        </p:nvSpPr>
        <p:spPr/>
        <p:txBody>
          <a:bodyPr/>
          <a:lstStyle/>
          <a:p>
            <a:pPr algn="l"/>
            <a:r>
              <a:rPr lang="hu-HU" cap="none" dirty="0"/>
              <a:t>Kommunikáció a bélrendszer és az idegrendszer között</a:t>
            </a:r>
          </a:p>
        </p:txBody>
      </p:sp>
      <p:sp>
        <p:nvSpPr>
          <p:cNvPr id="3" name="Tartalom helye 2">
            <a:extLst>
              <a:ext uri="{FF2B5EF4-FFF2-40B4-BE49-F238E27FC236}">
                <a16:creationId xmlns:a16="http://schemas.microsoft.com/office/drawing/2014/main" xmlns="" id="{2FABB289-81ED-4DE5-8A30-B7EDC63EEA63}"/>
              </a:ext>
            </a:extLst>
          </p:cNvPr>
          <p:cNvSpPr>
            <a:spLocks noGrp="1"/>
          </p:cNvSpPr>
          <p:nvPr>
            <p:ph idx="1"/>
          </p:nvPr>
        </p:nvSpPr>
        <p:spPr/>
        <p:txBody>
          <a:bodyPr/>
          <a:lstStyle/>
          <a:p>
            <a:pPr marL="0" indent="0">
              <a:buNone/>
            </a:pPr>
            <a:r>
              <a:rPr lang="hu-HU" cap="none" dirty="0"/>
              <a:t>Mivel ma már köztudott és bizonyított tény, hogy a </a:t>
            </a:r>
            <a:r>
              <a:rPr lang="hu-HU" b="1" cap="none" dirty="0"/>
              <a:t>bélrendszerünk</a:t>
            </a:r>
            <a:r>
              <a:rPr lang="hu-HU" cap="none" dirty="0"/>
              <a:t> kommunikál az </a:t>
            </a:r>
            <a:r>
              <a:rPr lang="hu-HU" b="1" cap="none" dirty="0"/>
              <a:t>idegrendszerünkkel</a:t>
            </a:r>
            <a:r>
              <a:rPr lang="hu-HU" cap="none" dirty="0"/>
              <a:t>, emiatt igen komoly </a:t>
            </a:r>
            <a:r>
              <a:rPr lang="hu-HU" b="1" cap="none" dirty="0"/>
              <a:t>neurológiai tünetek </a:t>
            </a:r>
            <a:r>
              <a:rPr lang="hu-HU" cap="none" dirty="0"/>
              <a:t>alakulhatnak ki, amely előbb vagy utóbb melegágya az SM, parkinson, vagy akár az alzheimer kór kialakulásának.</a:t>
            </a:r>
          </a:p>
          <a:p>
            <a:pPr marL="0" indent="0">
              <a:buNone/>
            </a:pPr>
            <a:r>
              <a:rPr lang="hu-HU" cap="none" dirty="0"/>
              <a:t>De beszélhetek itt az autizmus, adhd, add és különböző pszichés és neurológiai állapotokról egyaránt. </a:t>
            </a:r>
          </a:p>
          <a:p>
            <a:pPr marL="0" indent="0">
              <a:buNone/>
            </a:pPr>
            <a:endParaRPr lang="hu-HU" cap="none" dirty="0"/>
          </a:p>
        </p:txBody>
      </p:sp>
    </p:spTree>
    <p:extLst>
      <p:ext uri="{BB962C8B-B14F-4D97-AF65-F5344CB8AC3E}">
        <p14:creationId xmlns:p14="http://schemas.microsoft.com/office/powerpoint/2010/main" val="29954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32259322-D021-483D-BE3E-BC016DD48FE8}"/>
              </a:ext>
            </a:extLst>
          </p:cNvPr>
          <p:cNvSpPr>
            <a:spLocks noGrp="1"/>
          </p:cNvSpPr>
          <p:nvPr>
            <p:ph type="title"/>
          </p:nvPr>
        </p:nvSpPr>
        <p:spPr>
          <a:xfrm>
            <a:off x="863448" y="302606"/>
            <a:ext cx="9793596" cy="1508263"/>
          </a:xfrm>
        </p:spPr>
        <p:txBody>
          <a:bodyPr/>
          <a:lstStyle/>
          <a:p>
            <a:pPr algn="l"/>
            <a:r>
              <a:rPr lang="hu-HU" cap="none" dirty="0"/>
              <a:t>Táplálkozás</a:t>
            </a:r>
          </a:p>
        </p:txBody>
      </p:sp>
      <p:sp>
        <p:nvSpPr>
          <p:cNvPr id="3" name="Tartalom helye 2">
            <a:extLst>
              <a:ext uri="{FF2B5EF4-FFF2-40B4-BE49-F238E27FC236}">
                <a16:creationId xmlns:a16="http://schemas.microsoft.com/office/drawing/2014/main" xmlns="" id="{95BA3E57-67CB-4E6D-8546-41F113871CC5}"/>
              </a:ext>
            </a:extLst>
          </p:cNvPr>
          <p:cNvSpPr>
            <a:spLocks noGrp="1"/>
          </p:cNvSpPr>
          <p:nvPr>
            <p:ph idx="1"/>
          </p:nvPr>
        </p:nvSpPr>
        <p:spPr>
          <a:xfrm>
            <a:off x="863447" y="1606681"/>
            <a:ext cx="9793597" cy="3235514"/>
          </a:xfrm>
        </p:spPr>
        <p:txBody>
          <a:bodyPr>
            <a:noAutofit/>
          </a:bodyPr>
          <a:lstStyle/>
          <a:p>
            <a:pPr marL="0" indent="0">
              <a:buNone/>
            </a:pPr>
            <a:r>
              <a:rPr lang="hu-HU" sz="1512" cap="none" dirty="0"/>
              <a:t>Gluténmentes táplálkozással egyébként még változatosabbá tehető a mindennapi étkezés, hiszen olyan alapanyagokat használunk, mint pl. A köles, quinoa, amaránt stb., Amiket egyébként nem biztos, hogy fogyasztanánk.</a:t>
            </a:r>
          </a:p>
          <a:p>
            <a:pPr marL="0" indent="0">
              <a:buNone/>
            </a:pPr>
            <a:r>
              <a:rPr lang="hu-HU" sz="1512" cap="none" dirty="0"/>
              <a:t>Igen nagy probléma az, ha pl. Egy gyermek a napi étkezését nézve reggelire szendvicset, délben pizzát, uzsonnára kakaós csigát fogyaszt. </a:t>
            </a:r>
          </a:p>
          <a:p>
            <a:pPr marL="0" indent="0">
              <a:buNone/>
            </a:pPr>
            <a:r>
              <a:rPr lang="hu-HU" sz="1512" cap="none" dirty="0"/>
              <a:t>Nagyon fontos lenne a szezonális zöldségek, gyümölcsök fogyasztása, mind a gyermekek, mind a felnőttek esetében!</a:t>
            </a:r>
          </a:p>
          <a:p>
            <a:pPr marL="0" indent="0">
              <a:buNone/>
            </a:pPr>
            <a:r>
              <a:rPr lang="hu-HU" sz="1512" cap="none" dirty="0"/>
              <a:t>Télen fontos a melegítő ételek fogyasztása, míg nyáron inkább a hűsítő ételek fogyasztását részesítsük előnyben!</a:t>
            </a:r>
          </a:p>
          <a:p>
            <a:pPr marL="0" indent="0">
              <a:buNone/>
            </a:pPr>
            <a:endParaRPr lang="hu-HU" sz="1512" cap="none" dirty="0"/>
          </a:p>
          <a:p>
            <a:pPr marL="0" indent="0">
              <a:buNone/>
            </a:pPr>
            <a:r>
              <a:rPr lang="hu-HU" sz="1512" cap="none" dirty="0"/>
              <a:t>Mindezeket még szövevényesebbé teszi az esetlegesen fennálló </a:t>
            </a:r>
            <a:r>
              <a:rPr lang="hu-HU" sz="1512" b="1" cap="none" dirty="0"/>
              <a:t>krónikus vírusfertőzések jelenléte</a:t>
            </a:r>
            <a:r>
              <a:rPr lang="hu-HU" sz="1512" cap="none" dirty="0"/>
              <a:t>, pl. </a:t>
            </a:r>
            <a:r>
              <a:rPr lang="hu-HU" sz="1512" b="1" cap="none" dirty="0"/>
              <a:t>EBV</a:t>
            </a:r>
            <a:r>
              <a:rPr lang="hu-HU" sz="1512" cap="none" dirty="0"/>
              <a:t>, </a:t>
            </a:r>
            <a:r>
              <a:rPr lang="hu-HU" sz="1512" b="1" cap="none" dirty="0"/>
              <a:t>CMV</a:t>
            </a:r>
            <a:r>
              <a:rPr lang="hu-HU" sz="1512" cap="none" dirty="0"/>
              <a:t>, </a:t>
            </a:r>
            <a:r>
              <a:rPr lang="hu-HU" sz="1512" b="1" cap="none" dirty="0"/>
              <a:t>HSV</a:t>
            </a:r>
            <a:r>
              <a:rPr lang="hu-HU" sz="1512" cap="none" dirty="0"/>
              <a:t>. amelyek </a:t>
            </a:r>
            <a:r>
              <a:rPr lang="hu-HU" sz="1512" b="1" cap="none" dirty="0"/>
              <a:t>plusz terhelést</a:t>
            </a:r>
            <a:r>
              <a:rPr lang="hu-HU" sz="1512" cap="none" dirty="0"/>
              <a:t> adva a </a:t>
            </a:r>
            <a:r>
              <a:rPr lang="hu-HU" sz="1512" b="1" cap="none" dirty="0"/>
              <a:t>szervezetnek</a:t>
            </a:r>
            <a:r>
              <a:rPr lang="hu-HU" sz="1512" cap="none" dirty="0"/>
              <a:t>. </a:t>
            </a:r>
            <a:r>
              <a:rPr lang="hu-HU" sz="1512" b="1" cap="none" dirty="0">
                <a:latin typeface="Bahnschrift" panose="020B0502040204020203" pitchFamily="34" charset="0"/>
              </a:rPr>
              <a:t>K</a:t>
            </a:r>
            <a:r>
              <a:rPr lang="hu-HU" sz="1512" b="1" cap="none" dirty="0"/>
              <a:t>ereszt reagálnak a gluténnal </a:t>
            </a:r>
            <a:r>
              <a:rPr lang="hu-HU" sz="1512" cap="none" dirty="0"/>
              <a:t>és még rosszabb állapotot idézhetnek elő. Ha van egy jól működő immunrendszerünk, akkor nem feltétlenül okoznak panaszokat, de ha nem rendelkezünk ezzel, akkor létrejönnek a fentiekben felsorolt állapotok.</a:t>
            </a:r>
          </a:p>
          <a:p>
            <a:pPr marL="0" indent="0">
              <a:buNone/>
            </a:pPr>
            <a:r>
              <a:rPr lang="hu-HU" sz="1512" b="1" cap="none" dirty="0">
                <a:latin typeface="Bahnschrift" panose="020B0502040204020203" pitchFamily="34" charset="0"/>
              </a:rPr>
              <a:t>É</a:t>
            </a:r>
            <a:r>
              <a:rPr lang="hu-HU" sz="1512" b="1" cap="none" dirty="0"/>
              <a:t>rdekességképpen:</a:t>
            </a:r>
          </a:p>
          <a:p>
            <a:pPr marL="0" indent="0">
              <a:buNone/>
            </a:pPr>
            <a:r>
              <a:rPr lang="hu-HU" sz="1512" cap="none" dirty="0"/>
              <a:t>- egy mai újszülött gyermek köldökzsinór véréből kb. </a:t>
            </a:r>
            <a:r>
              <a:rPr lang="hu-HU" sz="1512" b="1" cap="none" dirty="0"/>
              <a:t>280 fajta kemikáliát lehet kimutatni</a:t>
            </a:r>
            <a:r>
              <a:rPr lang="hu-HU" sz="1512" cap="none" dirty="0"/>
              <a:t>, az édesanya véréből </a:t>
            </a:r>
            <a:r>
              <a:rPr lang="hu-HU" sz="1512" b="1" cap="none" dirty="0"/>
              <a:t>450</a:t>
            </a:r>
            <a:r>
              <a:rPr lang="hu-HU" sz="1512" cap="none" dirty="0"/>
              <a:t>-nél többet.</a:t>
            </a:r>
          </a:p>
          <a:p>
            <a:pPr marL="0" indent="0">
              <a:buNone/>
            </a:pPr>
            <a:endParaRPr lang="hu-HU" sz="1512" cap="none" dirty="0"/>
          </a:p>
          <a:p>
            <a:pPr marL="0" indent="0">
              <a:buNone/>
            </a:pPr>
            <a:endParaRPr lang="hu-HU" sz="1512" cap="none" dirty="0"/>
          </a:p>
          <a:p>
            <a:pPr marL="0" indent="0">
              <a:buNone/>
            </a:pPr>
            <a:endParaRPr lang="hu-HU" sz="1512" cap="none" dirty="0"/>
          </a:p>
        </p:txBody>
      </p:sp>
    </p:spTree>
    <p:extLst>
      <p:ext uri="{BB962C8B-B14F-4D97-AF65-F5344CB8AC3E}">
        <p14:creationId xmlns:p14="http://schemas.microsoft.com/office/powerpoint/2010/main" val="3655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A1C55874-1C31-4A13-8241-4E40DF47A9B4}"/>
              </a:ext>
            </a:extLst>
          </p:cNvPr>
          <p:cNvSpPr>
            <a:spLocks noGrp="1"/>
          </p:cNvSpPr>
          <p:nvPr>
            <p:ph type="title"/>
          </p:nvPr>
        </p:nvSpPr>
        <p:spPr>
          <a:xfrm>
            <a:off x="211886" y="613646"/>
            <a:ext cx="9793596" cy="1508263"/>
          </a:xfrm>
        </p:spPr>
        <p:txBody>
          <a:bodyPr/>
          <a:lstStyle/>
          <a:p>
            <a:pPr algn="l"/>
            <a:r>
              <a:rPr lang="hu-HU" cap="none" dirty="0"/>
              <a:t>Hogyan vizsgáljuk az ételintoleranciát?</a:t>
            </a:r>
          </a:p>
        </p:txBody>
      </p:sp>
      <p:sp>
        <p:nvSpPr>
          <p:cNvPr id="3" name="Tartalom helye 2">
            <a:extLst>
              <a:ext uri="{FF2B5EF4-FFF2-40B4-BE49-F238E27FC236}">
                <a16:creationId xmlns:a16="http://schemas.microsoft.com/office/drawing/2014/main" xmlns="" id="{9538BADC-4A25-420F-8F98-C96B20BF5A7D}"/>
              </a:ext>
            </a:extLst>
          </p:cNvPr>
          <p:cNvSpPr>
            <a:spLocks noGrp="1"/>
          </p:cNvSpPr>
          <p:nvPr>
            <p:ph idx="1"/>
          </p:nvPr>
        </p:nvSpPr>
        <p:spPr/>
        <p:txBody>
          <a:bodyPr/>
          <a:lstStyle/>
          <a:p>
            <a:pPr marL="0" indent="0">
              <a:buNone/>
            </a:pPr>
            <a:endParaRPr lang="hu-HU" dirty="0"/>
          </a:p>
        </p:txBody>
      </p:sp>
      <p:pic>
        <p:nvPicPr>
          <p:cNvPr id="4" name="Kép 3">
            <a:extLst>
              <a:ext uri="{FF2B5EF4-FFF2-40B4-BE49-F238E27FC236}">
                <a16:creationId xmlns:a16="http://schemas.microsoft.com/office/drawing/2014/main" xmlns="" id="{98814765-BDFA-4FFE-9CEA-4CDD8D8B1C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3929" y="893233"/>
            <a:ext cx="3491697" cy="5071535"/>
          </a:xfrm>
          <a:prstGeom prst="rect">
            <a:avLst/>
          </a:prstGeom>
          <a:ln w="88900" cap="sq" cmpd="thickThin">
            <a:solidFill>
              <a:srgbClr val="000000"/>
            </a:solidFill>
            <a:prstDash val="solid"/>
            <a:miter lim="800000"/>
          </a:ln>
          <a:effectLst>
            <a:innerShdw blurRad="76200">
              <a:srgbClr val="000000"/>
            </a:innerShdw>
          </a:effectLst>
        </p:spPr>
      </p:pic>
      <p:pic>
        <p:nvPicPr>
          <p:cNvPr id="7" name="Kép 6">
            <a:extLst>
              <a:ext uri="{FF2B5EF4-FFF2-40B4-BE49-F238E27FC236}">
                <a16:creationId xmlns:a16="http://schemas.microsoft.com/office/drawing/2014/main" xmlns="" id="{BE17DF8C-2F14-435B-964E-70E7C1055481}"/>
              </a:ext>
            </a:extLst>
          </p:cNvPr>
          <p:cNvPicPr>
            <a:picLocks noChangeAspect="1"/>
          </p:cNvPicPr>
          <p:nvPr/>
        </p:nvPicPr>
        <p:blipFill>
          <a:blip r:embed="rId3"/>
          <a:stretch>
            <a:fillRect/>
          </a:stretch>
        </p:blipFill>
        <p:spPr>
          <a:xfrm>
            <a:off x="124863" y="2296620"/>
            <a:ext cx="7602081" cy="28507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6608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28CBADF3-F0B3-493F-8A44-78513FD61E22}"/>
              </a:ext>
            </a:extLst>
          </p:cNvPr>
          <p:cNvSpPr>
            <a:spLocks noGrp="1"/>
          </p:cNvSpPr>
          <p:nvPr>
            <p:ph type="title"/>
          </p:nvPr>
        </p:nvSpPr>
        <p:spPr>
          <a:xfrm>
            <a:off x="863447" y="188863"/>
            <a:ext cx="9793596" cy="1508263"/>
          </a:xfrm>
        </p:spPr>
        <p:txBody>
          <a:bodyPr/>
          <a:lstStyle/>
          <a:p>
            <a:pPr algn="l"/>
            <a:r>
              <a:rPr lang="hu-HU" cap="none" dirty="0"/>
              <a:t>Táplálkozás- különböző kórképek kapcsolata</a:t>
            </a:r>
          </a:p>
        </p:txBody>
      </p:sp>
      <p:sp>
        <p:nvSpPr>
          <p:cNvPr id="3" name="Tartalom helye 2">
            <a:extLst>
              <a:ext uri="{FF2B5EF4-FFF2-40B4-BE49-F238E27FC236}">
                <a16:creationId xmlns:a16="http://schemas.microsoft.com/office/drawing/2014/main" xmlns="" id="{84B61E0C-E25F-4BCC-BD38-F19320E1E5CB}"/>
              </a:ext>
            </a:extLst>
          </p:cNvPr>
          <p:cNvSpPr>
            <a:spLocks noGrp="1"/>
          </p:cNvSpPr>
          <p:nvPr>
            <p:ph idx="1"/>
          </p:nvPr>
        </p:nvSpPr>
        <p:spPr>
          <a:xfrm>
            <a:off x="863446" y="1542373"/>
            <a:ext cx="9793597" cy="3235514"/>
          </a:xfrm>
        </p:spPr>
        <p:txBody>
          <a:bodyPr>
            <a:normAutofit/>
          </a:bodyPr>
          <a:lstStyle/>
          <a:p>
            <a:pPr marL="0" indent="0">
              <a:buNone/>
            </a:pPr>
            <a:r>
              <a:rPr lang="hu-HU" sz="1512" cap="none" dirty="0"/>
              <a:t>A táplálkozás jelentős hatással van a betegségek lefolyására.</a:t>
            </a:r>
          </a:p>
          <a:p>
            <a:pPr marL="0" indent="0">
              <a:buNone/>
            </a:pPr>
            <a:r>
              <a:rPr lang="hu-HU" sz="1512" cap="none" dirty="0"/>
              <a:t>Nagyon fontos az étkezés – székletürítés –tünetek megjelenése közötti kapcsolat jelentősége, étkezési napló vezetése.</a:t>
            </a:r>
          </a:p>
          <a:p>
            <a:pPr marL="0" indent="0">
              <a:buNone/>
            </a:pPr>
            <a:r>
              <a:rPr lang="hu-HU" sz="1512" b="1" cap="none" dirty="0">
                <a:latin typeface="Bahnschrift" panose="020B0502040204020203" pitchFamily="34" charset="0"/>
              </a:rPr>
              <a:t>E</a:t>
            </a:r>
            <a:r>
              <a:rPr lang="hu-HU" sz="1512" b="1" cap="none" dirty="0"/>
              <a:t>gyetlen bűnözés az immunrendszert oly mértékben aktiválja, hogy annak az aktív periódusból való visszarendezése eltarthat 3-4 hónapig is</a:t>
            </a:r>
            <a:r>
              <a:rPr lang="hu-HU" sz="1512" cap="none" dirty="0"/>
              <a:t>. Ha egyszer valaki étel intoleráns lesz, nem szerencsés a későbbiekben sem fogyasztani a kiváltó ételeket, mert ugyanúgy vissza fognak térni a tünetek, ha nem is azonnal, mint az allergiánál. Itt ugyanis be kell induljon, az ún. másodlagos immunmechanizmusnak, ami időt vesz igénybe. Az immunrendszerünk, ami ellen már egyszer antitestet termelt, az az életünk folyamán végig gyártani fogja, ami előbb vagy utóbb autoimmun betegségek kialakulásához vezethet.</a:t>
            </a:r>
          </a:p>
          <a:p>
            <a:endParaRPr lang="hu-HU" sz="1512" cap="none" dirty="0"/>
          </a:p>
          <a:p>
            <a:endParaRPr lang="hu-HU" sz="1512" cap="none" dirty="0"/>
          </a:p>
        </p:txBody>
      </p:sp>
      <p:pic>
        <p:nvPicPr>
          <p:cNvPr id="4" name="Kép 3">
            <a:extLst>
              <a:ext uri="{FF2B5EF4-FFF2-40B4-BE49-F238E27FC236}">
                <a16:creationId xmlns:a16="http://schemas.microsoft.com/office/drawing/2014/main" xmlns="" id="{7EEFEA74-CF7F-4F95-B771-1AEBEA066928}"/>
              </a:ext>
            </a:extLst>
          </p:cNvPr>
          <p:cNvPicPr>
            <a:picLocks noChangeAspect="1"/>
          </p:cNvPicPr>
          <p:nvPr/>
        </p:nvPicPr>
        <p:blipFill>
          <a:blip r:embed="rId2"/>
          <a:stretch>
            <a:fillRect/>
          </a:stretch>
        </p:blipFill>
        <p:spPr>
          <a:xfrm>
            <a:off x="3706539" y="3968432"/>
            <a:ext cx="4107410" cy="240799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223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CF979CE1-0E8F-4436-8E9A-5A073D9ED3F0}"/>
              </a:ext>
            </a:extLst>
          </p:cNvPr>
          <p:cNvSpPr>
            <a:spLocks noGrp="1"/>
          </p:cNvSpPr>
          <p:nvPr>
            <p:ph type="title"/>
          </p:nvPr>
        </p:nvSpPr>
        <p:spPr/>
        <p:txBody>
          <a:bodyPr>
            <a:normAutofit/>
          </a:bodyPr>
          <a:lstStyle/>
          <a:p>
            <a:pPr algn="l"/>
            <a:r>
              <a:rPr lang="hu-HU" cap="none" dirty="0">
                <a:effectLst/>
                <a:ea typeface="Microsoft Sans Serif" panose="020B0604020202020204" pitchFamily="34" charset="0"/>
              </a:rPr>
              <a:t>Hol tudom elvégeztetni a FOODTEST200+ vizsgálatot?</a:t>
            </a:r>
            <a:endParaRPr lang="hu-HU" sz="5669" cap="none" dirty="0"/>
          </a:p>
        </p:txBody>
      </p:sp>
      <p:sp>
        <p:nvSpPr>
          <p:cNvPr id="3" name="Tartalom helye 2">
            <a:extLst>
              <a:ext uri="{FF2B5EF4-FFF2-40B4-BE49-F238E27FC236}">
                <a16:creationId xmlns:a16="http://schemas.microsoft.com/office/drawing/2014/main" xmlns="" id="{2AC85841-EB3F-4159-87B5-1E58DF66F6B7}"/>
              </a:ext>
            </a:extLst>
          </p:cNvPr>
          <p:cNvSpPr>
            <a:spLocks noGrp="1"/>
          </p:cNvSpPr>
          <p:nvPr>
            <p:ph idx="1"/>
          </p:nvPr>
        </p:nvSpPr>
        <p:spPr>
          <a:xfrm>
            <a:off x="863446" y="4295512"/>
            <a:ext cx="9793597" cy="3235514"/>
          </a:xfrm>
        </p:spPr>
        <p:txBody>
          <a:bodyPr/>
          <a:lstStyle/>
          <a:p>
            <a:pPr marL="0" indent="0" algn="ctr">
              <a:spcBef>
                <a:spcPts val="19"/>
              </a:spcBef>
              <a:buNone/>
            </a:pPr>
            <a:r>
              <a:rPr lang="hu-HU" sz="1701" cap="none" dirty="0">
                <a:ea typeface="Microsoft Sans Serif" panose="020B0604020202020204" pitchFamily="34" charset="0"/>
              </a:rPr>
              <a:t>Nyíregyháza, Ér utca 12. Sz. </a:t>
            </a:r>
          </a:p>
          <a:p>
            <a:pPr marL="0" indent="0" algn="ctr">
              <a:spcBef>
                <a:spcPts val="19"/>
              </a:spcBef>
              <a:buNone/>
            </a:pPr>
            <a:r>
              <a:rPr lang="hu-HU" sz="1701" cap="none" dirty="0">
                <a:ea typeface="Microsoft Sans Serif" panose="020B0604020202020204" pitchFamily="34" charset="0"/>
              </a:rPr>
              <a:t>Bejelentkezés: + 36 20 532 0384 telefonos elérhetőségen.</a:t>
            </a:r>
          </a:p>
          <a:p>
            <a:pPr algn="ctr"/>
            <a:endParaRPr lang="hu-HU" cap="none" dirty="0"/>
          </a:p>
        </p:txBody>
      </p:sp>
      <p:pic>
        <p:nvPicPr>
          <p:cNvPr id="4" name="Kép 3">
            <a:extLst>
              <a:ext uri="{FF2B5EF4-FFF2-40B4-BE49-F238E27FC236}">
                <a16:creationId xmlns:a16="http://schemas.microsoft.com/office/drawing/2014/main" xmlns="" id="{2D0707F2-4FE3-46A9-9C55-FE2E838EDE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91114" y="2009009"/>
            <a:ext cx="6138260" cy="2156491"/>
          </a:xfrm>
          <a:prstGeom prst="rect">
            <a:avLst/>
          </a:prstGeom>
          <a:noFill/>
          <a:ln>
            <a:noFill/>
          </a:ln>
        </p:spPr>
      </p:pic>
    </p:spTree>
    <p:extLst>
      <p:ext uri="{BB962C8B-B14F-4D97-AF65-F5344CB8AC3E}">
        <p14:creationId xmlns:p14="http://schemas.microsoft.com/office/powerpoint/2010/main" val="60311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22B460B6-53F4-473F-A047-2357349BD405}"/>
              </a:ext>
            </a:extLst>
          </p:cNvPr>
          <p:cNvSpPr>
            <a:spLocks noGrp="1"/>
          </p:cNvSpPr>
          <p:nvPr>
            <p:ph type="title"/>
          </p:nvPr>
        </p:nvSpPr>
        <p:spPr>
          <a:xfrm>
            <a:off x="334706" y="-92292"/>
            <a:ext cx="9793596" cy="1508263"/>
          </a:xfrm>
        </p:spPr>
        <p:txBody>
          <a:bodyPr/>
          <a:lstStyle/>
          <a:p>
            <a:pPr algn="l"/>
            <a:r>
              <a:rPr lang="hu-HU" cap="none" dirty="0"/>
              <a:t>Szolgáltatásaink:</a:t>
            </a:r>
          </a:p>
        </p:txBody>
      </p:sp>
      <p:sp>
        <p:nvSpPr>
          <p:cNvPr id="3" name="Tartalom helye 2">
            <a:extLst>
              <a:ext uri="{FF2B5EF4-FFF2-40B4-BE49-F238E27FC236}">
                <a16:creationId xmlns:a16="http://schemas.microsoft.com/office/drawing/2014/main" xmlns="" id="{FCE86BAC-CC25-4BBD-8A9F-9AB2D9E1AC72}"/>
              </a:ext>
            </a:extLst>
          </p:cNvPr>
          <p:cNvSpPr>
            <a:spLocks noGrp="1"/>
          </p:cNvSpPr>
          <p:nvPr>
            <p:ph idx="1"/>
          </p:nvPr>
        </p:nvSpPr>
        <p:spPr>
          <a:xfrm>
            <a:off x="1068710" y="3186450"/>
            <a:ext cx="2837725" cy="3011982"/>
          </a:xfrm>
        </p:spPr>
        <p:txBody>
          <a:bodyPr>
            <a:normAutofit/>
          </a:bodyPr>
          <a:lstStyle/>
          <a:p>
            <a:pPr marL="0" indent="0">
              <a:buNone/>
            </a:pPr>
            <a:r>
              <a:rPr lang="hu-HU" sz="1701" b="1" dirty="0"/>
              <a:t>FOODTEST 200+ </a:t>
            </a:r>
            <a:r>
              <a:rPr lang="hu-HU" sz="1701" b="1" cap="none" dirty="0"/>
              <a:t>vizsgálat.</a:t>
            </a:r>
            <a:endParaRPr lang="hu-HU" sz="1701" b="1" dirty="0"/>
          </a:p>
        </p:txBody>
      </p:sp>
      <p:pic>
        <p:nvPicPr>
          <p:cNvPr id="4" name="Kép 3">
            <a:extLst>
              <a:ext uri="{FF2B5EF4-FFF2-40B4-BE49-F238E27FC236}">
                <a16:creationId xmlns:a16="http://schemas.microsoft.com/office/drawing/2014/main" xmlns="" id="{9C652911-CE86-4DC2-82FD-8B93147DA7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6943" y="3842665"/>
            <a:ext cx="1950083" cy="1923081"/>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5" name="Tartalom helye 2">
            <a:extLst>
              <a:ext uri="{FF2B5EF4-FFF2-40B4-BE49-F238E27FC236}">
                <a16:creationId xmlns:a16="http://schemas.microsoft.com/office/drawing/2014/main" xmlns="" id="{7B227A8F-5FC5-4D77-820B-A4166B599073}"/>
              </a:ext>
            </a:extLst>
          </p:cNvPr>
          <p:cNvSpPr txBox="1">
            <a:spLocks/>
          </p:cNvSpPr>
          <p:nvPr/>
        </p:nvSpPr>
        <p:spPr>
          <a:xfrm>
            <a:off x="3906435" y="3186450"/>
            <a:ext cx="3707619" cy="3011982"/>
          </a:xfrm>
          <a:prstGeom prst="rect">
            <a:avLst/>
          </a:prstGeom>
        </p:spPr>
        <p:txBody>
          <a:bodyPr vert="horz" lIns="86404" tIns="43202" rIns="86404" bIns="43202"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hu-HU" sz="1701" b="1" cap="none" dirty="0"/>
              <a:t>Funkcionális táplálkozási tanácsadás</a:t>
            </a:r>
          </a:p>
        </p:txBody>
      </p:sp>
      <p:sp>
        <p:nvSpPr>
          <p:cNvPr id="6" name="Tartalom helye 2">
            <a:extLst>
              <a:ext uri="{FF2B5EF4-FFF2-40B4-BE49-F238E27FC236}">
                <a16:creationId xmlns:a16="http://schemas.microsoft.com/office/drawing/2014/main" xmlns="" id="{0393B93D-7692-40F6-9043-A32317F45B3B}"/>
              </a:ext>
            </a:extLst>
          </p:cNvPr>
          <p:cNvSpPr txBox="1">
            <a:spLocks/>
          </p:cNvSpPr>
          <p:nvPr/>
        </p:nvSpPr>
        <p:spPr>
          <a:xfrm>
            <a:off x="7614054" y="3186450"/>
            <a:ext cx="3436803" cy="3011982"/>
          </a:xfrm>
          <a:prstGeom prst="rect">
            <a:avLst/>
          </a:prstGeom>
        </p:spPr>
        <p:txBody>
          <a:bodyPr vert="horz" lIns="86404" tIns="43202" rIns="86404" bIns="43202"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hu-HU" sz="1890" b="1" cap="none" dirty="0">
                <a:latin typeface="Bahnschrift" panose="020B0502040204020203" pitchFamily="34" charset="0"/>
              </a:rPr>
              <a:t>E</a:t>
            </a:r>
            <a:r>
              <a:rPr lang="hu-HU" sz="1890" b="1" cap="none" dirty="0"/>
              <a:t>gészségügyi állapotfelmérés</a:t>
            </a:r>
          </a:p>
        </p:txBody>
      </p:sp>
      <p:pic>
        <p:nvPicPr>
          <p:cNvPr id="7" name="Kép 6" descr="Táplálkozási tanácsadás">
            <a:extLst>
              <a:ext uri="{FF2B5EF4-FFF2-40B4-BE49-F238E27FC236}">
                <a16:creationId xmlns:a16="http://schemas.microsoft.com/office/drawing/2014/main" xmlns="" id="{2C2DED66-FFCB-4756-8D1C-EA2771CFC1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60025" y="3999570"/>
            <a:ext cx="2682113" cy="1609268"/>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pic>
        <p:nvPicPr>
          <p:cNvPr id="8" name="Kép 7" descr="healthquantumanalyzer, quantumanalyzer, healthdiagnosticsdevice, humanbody">
            <a:extLst>
              <a:ext uri="{FF2B5EF4-FFF2-40B4-BE49-F238E27FC236}">
                <a16:creationId xmlns:a16="http://schemas.microsoft.com/office/drawing/2014/main" xmlns="" id="{FFF49755-00B3-4E11-9EB7-4E8FBD2866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4415" y="3842664"/>
            <a:ext cx="1836078" cy="183607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0" name="Tartalom helye 2">
            <a:extLst>
              <a:ext uri="{FF2B5EF4-FFF2-40B4-BE49-F238E27FC236}">
                <a16:creationId xmlns:a16="http://schemas.microsoft.com/office/drawing/2014/main" xmlns="" id="{352C5352-E6F5-4776-B467-6871170000F1}"/>
              </a:ext>
            </a:extLst>
          </p:cNvPr>
          <p:cNvSpPr txBox="1">
            <a:spLocks/>
          </p:cNvSpPr>
          <p:nvPr/>
        </p:nvSpPr>
        <p:spPr>
          <a:xfrm>
            <a:off x="3906435" y="659568"/>
            <a:ext cx="3707619" cy="3011982"/>
          </a:xfrm>
          <a:prstGeom prst="rect">
            <a:avLst/>
          </a:prstGeom>
        </p:spPr>
        <p:txBody>
          <a:bodyPr vert="horz" lIns="86404" tIns="43202" rIns="86404" bIns="43202"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hu-HU" sz="1701" b="1" cap="none" dirty="0"/>
              <a:t>Safe Laser kezelések</a:t>
            </a:r>
          </a:p>
        </p:txBody>
      </p:sp>
      <p:pic>
        <p:nvPicPr>
          <p:cNvPr id="11" name="Kép 10">
            <a:extLst>
              <a:ext uri="{FF2B5EF4-FFF2-40B4-BE49-F238E27FC236}">
                <a16:creationId xmlns:a16="http://schemas.microsoft.com/office/drawing/2014/main" xmlns="" id="{C9320447-1EFF-4D19-8AB4-7A698DEE3E2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5550" y="1047881"/>
            <a:ext cx="1369388" cy="175082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2" name="Tartalom helye 2">
            <a:extLst>
              <a:ext uri="{FF2B5EF4-FFF2-40B4-BE49-F238E27FC236}">
                <a16:creationId xmlns:a16="http://schemas.microsoft.com/office/drawing/2014/main" xmlns="" id="{A8E852F3-5813-457D-8DBF-99865707BD1A}"/>
              </a:ext>
            </a:extLst>
          </p:cNvPr>
          <p:cNvSpPr txBox="1">
            <a:spLocks/>
          </p:cNvSpPr>
          <p:nvPr/>
        </p:nvSpPr>
        <p:spPr>
          <a:xfrm>
            <a:off x="7478163" y="661840"/>
            <a:ext cx="3707619" cy="3011982"/>
          </a:xfrm>
          <a:prstGeom prst="rect">
            <a:avLst/>
          </a:prstGeom>
        </p:spPr>
        <p:txBody>
          <a:bodyPr vert="horz" lIns="86404" tIns="43202" rIns="86404" bIns="43202"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hu-HU" sz="1701" b="1" cap="none" dirty="0">
                <a:latin typeface="Bahnschrift" panose="020B0502040204020203" pitchFamily="34" charset="0"/>
              </a:rPr>
              <a:t>E</a:t>
            </a:r>
            <a:r>
              <a:rPr lang="hu-HU" sz="1701" b="1" cap="none" dirty="0"/>
              <a:t>MOST Saját Jel terápiás kezelés</a:t>
            </a:r>
          </a:p>
        </p:txBody>
      </p:sp>
      <p:pic>
        <p:nvPicPr>
          <p:cNvPr id="14" name="Kép 13">
            <a:extLst>
              <a:ext uri="{FF2B5EF4-FFF2-40B4-BE49-F238E27FC236}">
                <a16:creationId xmlns:a16="http://schemas.microsoft.com/office/drawing/2014/main" xmlns="" id="{C90F8147-28BA-4677-99DE-6350FCE66B3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113920" y="1128005"/>
            <a:ext cx="2436103" cy="1638069"/>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3" name="Kép 12">
            <a:extLst>
              <a:ext uri="{FF2B5EF4-FFF2-40B4-BE49-F238E27FC236}">
                <a16:creationId xmlns:a16="http://schemas.microsoft.com/office/drawing/2014/main" xmlns="" id="{7BCE19D3-166A-4864-9C4F-A71096DD89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6324" y="1736222"/>
            <a:ext cx="1894636" cy="1263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artalom helye 2">
            <a:extLst>
              <a:ext uri="{FF2B5EF4-FFF2-40B4-BE49-F238E27FC236}">
                <a16:creationId xmlns:a16="http://schemas.microsoft.com/office/drawing/2014/main" xmlns="" id="{D482754D-F8E2-44E1-AEBC-2E433EB1219D}"/>
              </a:ext>
            </a:extLst>
          </p:cNvPr>
          <p:cNvSpPr txBox="1">
            <a:spLocks/>
          </p:cNvSpPr>
          <p:nvPr/>
        </p:nvSpPr>
        <p:spPr>
          <a:xfrm>
            <a:off x="475611" y="1292719"/>
            <a:ext cx="3707619" cy="3011982"/>
          </a:xfrm>
          <a:prstGeom prst="rect">
            <a:avLst/>
          </a:prstGeom>
        </p:spPr>
        <p:txBody>
          <a:bodyPr vert="horz" lIns="86404" tIns="43202" rIns="86404" bIns="43202"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hu-HU" sz="1701" b="1" cap="none" dirty="0"/>
              <a:t>SZÉP Kártya elfogadó hely</a:t>
            </a:r>
          </a:p>
        </p:txBody>
      </p:sp>
    </p:spTree>
    <p:extLst>
      <p:ext uri="{BB962C8B-B14F-4D97-AF65-F5344CB8AC3E}">
        <p14:creationId xmlns:p14="http://schemas.microsoft.com/office/powerpoint/2010/main" val="267773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10" grpId="0"/>
      <p:bldP spid="12"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xmlns="" id="{2C307754-947A-48B8-8E9D-59F3F3DBAF87}"/>
              </a:ext>
            </a:extLst>
          </p:cNvPr>
          <p:cNvSpPr/>
          <p:nvPr/>
        </p:nvSpPr>
        <p:spPr>
          <a:xfrm>
            <a:off x="975360" y="3429000"/>
            <a:ext cx="3033507" cy="243078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dirty="0"/>
          </a:p>
        </p:txBody>
      </p:sp>
      <p:sp>
        <p:nvSpPr>
          <p:cNvPr id="5" name="Téglalap 4">
            <a:extLst>
              <a:ext uri="{FF2B5EF4-FFF2-40B4-BE49-F238E27FC236}">
                <a16:creationId xmlns:a16="http://schemas.microsoft.com/office/drawing/2014/main" xmlns="" id="{2D3D4ED6-92A7-40DE-8A69-23A1EE2EF9A4}"/>
              </a:ext>
            </a:extLst>
          </p:cNvPr>
          <p:cNvSpPr/>
          <p:nvPr/>
        </p:nvSpPr>
        <p:spPr>
          <a:xfrm>
            <a:off x="975359" y="838200"/>
            <a:ext cx="3033507" cy="24307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dirty="0"/>
          </a:p>
        </p:txBody>
      </p:sp>
      <p:sp>
        <p:nvSpPr>
          <p:cNvPr id="6" name="Téglalap 5">
            <a:extLst>
              <a:ext uri="{FF2B5EF4-FFF2-40B4-BE49-F238E27FC236}">
                <a16:creationId xmlns:a16="http://schemas.microsoft.com/office/drawing/2014/main" xmlns="" id="{25D098BB-3135-4BC7-9E71-285D4E31320F}"/>
              </a:ext>
            </a:extLst>
          </p:cNvPr>
          <p:cNvSpPr/>
          <p:nvPr/>
        </p:nvSpPr>
        <p:spPr>
          <a:xfrm>
            <a:off x="7315200" y="3429000"/>
            <a:ext cx="3033507" cy="24307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 name="Téglalap 6">
            <a:extLst>
              <a:ext uri="{FF2B5EF4-FFF2-40B4-BE49-F238E27FC236}">
                <a16:creationId xmlns:a16="http://schemas.microsoft.com/office/drawing/2014/main" xmlns="" id="{888AE733-0480-4EEE-AC59-E5EE724D9F5D}"/>
              </a:ext>
            </a:extLst>
          </p:cNvPr>
          <p:cNvSpPr/>
          <p:nvPr/>
        </p:nvSpPr>
        <p:spPr>
          <a:xfrm>
            <a:off x="7315200" y="838200"/>
            <a:ext cx="3033507" cy="243078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dirty="0"/>
          </a:p>
        </p:txBody>
      </p:sp>
      <p:sp>
        <p:nvSpPr>
          <p:cNvPr id="8" name="Téglalap 7">
            <a:extLst>
              <a:ext uri="{FF2B5EF4-FFF2-40B4-BE49-F238E27FC236}">
                <a16:creationId xmlns:a16="http://schemas.microsoft.com/office/drawing/2014/main" xmlns="" id="{794A7CB8-C73C-44FB-935C-E29033CF5F8A}"/>
              </a:ext>
            </a:extLst>
          </p:cNvPr>
          <p:cNvSpPr/>
          <p:nvPr/>
        </p:nvSpPr>
        <p:spPr>
          <a:xfrm>
            <a:off x="4145280" y="838200"/>
            <a:ext cx="3033507" cy="243078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dirty="0"/>
          </a:p>
        </p:txBody>
      </p:sp>
      <p:sp>
        <p:nvSpPr>
          <p:cNvPr id="9" name="Téglalap 8">
            <a:extLst>
              <a:ext uri="{FF2B5EF4-FFF2-40B4-BE49-F238E27FC236}">
                <a16:creationId xmlns:a16="http://schemas.microsoft.com/office/drawing/2014/main" xmlns="" id="{5DD17730-2E88-48EA-898B-6B211980426E}"/>
              </a:ext>
            </a:extLst>
          </p:cNvPr>
          <p:cNvSpPr/>
          <p:nvPr/>
        </p:nvSpPr>
        <p:spPr>
          <a:xfrm>
            <a:off x="4145280" y="3429000"/>
            <a:ext cx="3033507" cy="2430780"/>
          </a:xfrm>
          <a:prstGeom prst="rect">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dirty="0"/>
          </a:p>
        </p:txBody>
      </p:sp>
      <p:sp>
        <p:nvSpPr>
          <p:cNvPr id="10" name="Szövegdoboz 9">
            <a:extLst>
              <a:ext uri="{FF2B5EF4-FFF2-40B4-BE49-F238E27FC236}">
                <a16:creationId xmlns:a16="http://schemas.microsoft.com/office/drawing/2014/main" xmlns="" id="{75628712-7568-4412-8F43-73C5FF5EB841}"/>
              </a:ext>
            </a:extLst>
          </p:cNvPr>
          <p:cNvSpPr txBox="1"/>
          <p:nvPr/>
        </p:nvSpPr>
        <p:spPr>
          <a:xfrm>
            <a:off x="1164533" y="971847"/>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Miért alakul ki?</a:t>
            </a:r>
          </a:p>
        </p:txBody>
      </p:sp>
      <p:sp>
        <p:nvSpPr>
          <p:cNvPr id="11" name="Szövegdoboz 10">
            <a:extLst>
              <a:ext uri="{FF2B5EF4-FFF2-40B4-BE49-F238E27FC236}">
                <a16:creationId xmlns:a16="http://schemas.microsoft.com/office/drawing/2014/main" xmlns="" id="{2D87097C-4E1F-442B-BE40-8426F651A5B9}"/>
              </a:ext>
            </a:extLst>
          </p:cNvPr>
          <p:cNvSpPr txBox="1"/>
          <p:nvPr/>
        </p:nvSpPr>
        <p:spPr>
          <a:xfrm>
            <a:off x="4355203" y="971847"/>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Ételek</a:t>
            </a:r>
          </a:p>
        </p:txBody>
      </p:sp>
      <p:sp>
        <p:nvSpPr>
          <p:cNvPr id="12" name="Szövegdoboz 11">
            <a:extLst>
              <a:ext uri="{FF2B5EF4-FFF2-40B4-BE49-F238E27FC236}">
                <a16:creationId xmlns:a16="http://schemas.microsoft.com/office/drawing/2014/main" xmlns="" id="{FAF01B8E-03D0-4E25-9A77-5268CB7758E1}"/>
              </a:ext>
            </a:extLst>
          </p:cNvPr>
          <p:cNvSpPr txBox="1"/>
          <p:nvPr/>
        </p:nvSpPr>
        <p:spPr>
          <a:xfrm>
            <a:off x="7525123" y="967413"/>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Keresztreakciók</a:t>
            </a:r>
          </a:p>
        </p:txBody>
      </p:sp>
      <p:sp>
        <p:nvSpPr>
          <p:cNvPr id="13" name="Szövegdoboz 12">
            <a:extLst>
              <a:ext uri="{FF2B5EF4-FFF2-40B4-BE49-F238E27FC236}">
                <a16:creationId xmlns:a16="http://schemas.microsoft.com/office/drawing/2014/main" xmlns="" id="{36AB528D-3812-44E5-B32B-83C436FF616E}"/>
              </a:ext>
            </a:extLst>
          </p:cNvPr>
          <p:cNvSpPr txBox="1"/>
          <p:nvPr/>
        </p:nvSpPr>
        <p:spPr>
          <a:xfrm>
            <a:off x="1218776" y="3577262"/>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Következmények</a:t>
            </a:r>
          </a:p>
        </p:txBody>
      </p:sp>
      <p:sp>
        <p:nvSpPr>
          <p:cNvPr id="14" name="Szövegdoboz 13">
            <a:extLst>
              <a:ext uri="{FF2B5EF4-FFF2-40B4-BE49-F238E27FC236}">
                <a16:creationId xmlns:a16="http://schemas.microsoft.com/office/drawing/2014/main" xmlns="" id="{0AA57DBD-E7E9-488B-9BF7-EA4E2B8CDBB7}"/>
              </a:ext>
            </a:extLst>
          </p:cNvPr>
          <p:cNvSpPr txBox="1"/>
          <p:nvPr/>
        </p:nvSpPr>
        <p:spPr>
          <a:xfrm>
            <a:off x="4355203" y="3577261"/>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Kommunikáció</a:t>
            </a:r>
          </a:p>
        </p:txBody>
      </p:sp>
      <p:sp>
        <p:nvSpPr>
          <p:cNvPr id="15" name="Szövegdoboz 14">
            <a:extLst>
              <a:ext uri="{FF2B5EF4-FFF2-40B4-BE49-F238E27FC236}">
                <a16:creationId xmlns:a16="http://schemas.microsoft.com/office/drawing/2014/main" xmlns="" id="{F8984C39-66D8-4C0E-B2CC-A4B9CF6D2608}"/>
              </a:ext>
            </a:extLst>
          </p:cNvPr>
          <p:cNvSpPr txBox="1"/>
          <p:nvPr/>
        </p:nvSpPr>
        <p:spPr>
          <a:xfrm>
            <a:off x="7590528" y="3577261"/>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Étkezés</a:t>
            </a:r>
          </a:p>
        </p:txBody>
      </p:sp>
      <p:pic>
        <p:nvPicPr>
          <p:cNvPr id="16" name="Ábra 15" descr="Hamburger és ital egyszínű kitöltéssel">
            <a:extLst>
              <a:ext uri="{FF2B5EF4-FFF2-40B4-BE49-F238E27FC236}">
                <a16:creationId xmlns:a16="http://schemas.microsoft.com/office/drawing/2014/main" xmlns="" id="{46C19797-C90C-437A-863C-48603A78863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204833" y="1692433"/>
            <a:ext cx="914400" cy="914400"/>
          </a:xfrm>
          <a:prstGeom prst="rect">
            <a:avLst/>
          </a:prstGeom>
        </p:spPr>
      </p:pic>
      <p:pic>
        <p:nvPicPr>
          <p:cNvPr id="17" name="Ábra 16" descr="Kérdőjel egyszínű kitöltéssel">
            <a:extLst>
              <a:ext uri="{FF2B5EF4-FFF2-40B4-BE49-F238E27FC236}">
                <a16:creationId xmlns:a16="http://schemas.microsoft.com/office/drawing/2014/main" xmlns="" id="{80F53A14-F746-4E3D-B3DD-FEEEFCEDD4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2068406" y="1692433"/>
            <a:ext cx="914400" cy="914400"/>
          </a:xfrm>
          <a:prstGeom prst="rect">
            <a:avLst/>
          </a:prstGeom>
        </p:spPr>
      </p:pic>
      <p:pic>
        <p:nvPicPr>
          <p:cNvPr id="18" name="Ábra 17" descr="DNS egyszínű kitöltéssel">
            <a:extLst>
              <a:ext uri="{FF2B5EF4-FFF2-40B4-BE49-F238E27FC236}">
                <a16:creationId xmlns:a16="http://schemas.microsoft.com/office/drawing/2014/main" xmlns="" id="{F136E1EA-B87B-4FC3-A0B6-CCC39F29B51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8440158" y="1692433"/>
            <a:ext cx="914400" cy="914400"/>
          </a:xfrm>
          <a:prstGeom prst="rect">
            <a:avLst/>
          </a:prstGeom>
        </p:spPr>
      </p:pic>
      <p:pic>
        <p:nvPicPr>
          <p:cNvPr id="19" name="Ábra 18" descr="Felkiáltójel egyszínű kitöltéssel">
            <a:extLst>
              <a:ext uri="{FF2B5EF4-FFF2-40B4-BE49-F238E27FC236}">
                <a16:creationId xmlns:a16="http://schemas.microsoft.com/office/drawing/2014/main" xmlns="" id="{99638ACF-8899-451F-ADE2-BBE6710F83B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2014163" y="4276963"/>
            <a:ext cx="914400" cy="914400"/>
          </a:xfrm>
          <a:prstGeom prst="rect">
            <a:avLst/>
          </a:prstGeom>
        </p:spPr>
      </p:pic>
      <p:pic>
        <p:nvPicPr>
          <p:cNvPr id="20" name="Ábra 19" descr="Teríték egyszínű kitöltéssel">
            <a:extLst>
              <a:ext uri="{FF2B5EF4-FFF2-40B4-BE49-F238E27FC236}">
                <a16:creationId xmlns:a16="http://schemas.microsoft.com/office/drawing/2014/main" xmlns="" id="{291865DE-C570-4860-8ACB-2F94B813A91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p:blipFill>
        <p:spPr>
          <a:xfrm>
            <a:off x="8440158" y="4276963"/>
            <a:ext cx="914400" cy="914400"/>
          </a:xfrm>
          <a:prstGeom prst="rect">
            <a:avLst/>
          </a:prstGeom>
        </p:spPr>
      </p:pic>
      <p:pic>
        <p:nvPicPr>
          <p:cNvPr id="21" name="Ábra 20" descr="Gémkapocs egyszínű kitöltéssel">
            <a:extLst>
              <a:ext uri="{FF2B5EF4-FFF2-40B4-BE49-F238E27FC236}">
                <a16:creationId xmlns:a16="http://schemas.microsoft.com/office/drawing/2014/main" xmlns="" id="{83FBBF23-010B-4214-AD9E-28234783214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p:blipFill>
        <p:spPr>
          <a:xfrm>
            <a:off x="5204833" y="4276963"/>
            <a:ext cx="914400" cy="914400"/>
          </a:xfrm>
          <a:prstGeom prst="rect">
            <a:avLst/>
          </a:prstGeom>
        </p:spPr>
      </p:pic>
      <mc:AlternateContent xmlns:mc="http://schemas.openxmlformats.org/markup-compatibility/2006">
        <mc:Choice xmlns:pslz="http://schemas.microsoft.com/office/powerpoint/2016/slidezoom" xmlns="" Requires="pslz">
          <p:graphicFrame>
            <p:nvGraphicFramePr>
              <p:cNvPr id="29" name="Dia nagyítása 28">
                <a:extLst>
                  <a:ext uri="{FF2B5EF4-FFF2-40B4-BE49-F238E27FC236}">
                    <a16:creationId xmlns:a16="http://schemas.microsoft.com/office/drawing/2014/main" id="{E5D2C929-DBD0-46F2-8D59-BBEEDB8C77AC}"/>
                  </a:ext>
                </a:extLst>
              </p:cNvPr>
              <p:cNvGraphicFramePr>
                <a:graphicFrameLocks noChangeAspect="1"/>
              </p:cNvGraphicFramePr>
              <p:nvPr>
                <p:extLst>
                  <p:ext uri="{D42A27DB-BD31-4B8C-83A1-F6EECF244321}">
                    <p14:modId xmlns:p14="http://schemas.microsoft.com/office/powerpoint/2010/main" val="2830339524"/>
                  </p:ext>
                </p:extLst>
              </p:nvPr>
            </p:nvGraphicFramePr>
            <p:xfrm>
              <a:off x="2014163" y="1652532"/>
              <a:ext cx="1080000" cy="936451"/>
            </p:xfrm>
            <a:graphic>
              <a:graphicData uri="http://schemas.microsoft.com/office/powerpoint/2016/slidezoom">
                <pslz:sldZm>
                  <pslz:sldZmObj sldId="269" cId="469245469">
                    <pslz:zmPr id="{7281DD06-113A-4506-BE7A-8A3F8994E269}"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080000" cy="936451"/>
                        </a:xfrm>
                        <a:prstGeom prst="rect">
                          <a:avLst/>
                        </a:prstGeom>
                        <a:ln w="3175">
                          <a:noFill/>
                        </a:ln>
                      </p166:spPr>
                    </pslz:zmPr>
                  </pslz:sldZmObj>
                </pslz:sldZm>
              </a:graphicData>
            </a:graphic>
          </p:graphicFrame>
        </mc:Choice>
        <mc:Fallback>
          <p:pic>
            <p:nvPicPr>
              <p:cNvPr id="29" name="Dia nagyítása 28">
                <a:hlinkClick r:id="rId15" action="ppaction://hlinksldjump"/>
                <a:extLst>
                  <a:ext uri="{FF2B5EF4-FFF2-40B4-BE49-F238E27FC236}">
                    <a16:creationId xmlns:a16="http://schemas.microsoft.com/office/drawing/2014/main" xmlns="" id="{E5D2C929-DBD0-46F2-8D59-BBEEDB8C77AC}"/>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2014163" y="1652532"/>
                <a:ext cx="1080000" cy="936451"/>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31" name="Dia nagyítása 30">
                <a:extLst>
                  <a:ext uri="{FF2B5EF4-FFF2-40B4-BE49-F238E27FC236}">
                    <a16:creationId xmlns:a16="http://schemas.microsoft.com/office/drawing/2014/main" id="{993ED190-EF89-4C26-91AB-CCA6A8843A09}"/>
                  </a:ext>
                </a:extLst>
              </p:cNvPr>
              <p:cNvGraphicFramePr>
                <a:graphicFrameLocks/>
              </p:cNvGraphicFramePr>
              <p:nvPr>
                <p:extLst>
                  <p:ext uri="{D42A27DB-BD31-4B8C-83A1-F6EECF244321}">
                    <p14:modId xmlns:p14="http://schemas.microsoft.com/office/powerpoint/2010/main" val="3879481326"/>
                  </p:ext>
                </p:extLst>
              </p:nvPr>
            </p:nvGraphicFramePr>
            <p:xfrm>
              <a:off x="5161525" y="1843713"/>
              <a:ext cx="1080000" cy="728703"/>
            </p:xfrm>
            <a:graphic>
              <a:graphicData uri="http://schemas.microsoft.com/office/powerpoint/2016/slidezoom">
                <pslz:sldZm>
                  <pslz:sldZmObj sldId="270" cId="979443820">
                    <pslz:zmPr id="{A6240305-4DAE-4BC4-AD7A-6E4CDEFE6BEE}"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080000" cy="728703"/>
                        </a:xfrm>
                        <a:prstGeom prst="rect">
                          <a:avLst/>
                        </a:prstGeom>
                        <a:ln w="3175">
                          <a:noFill/>
                        </a:ln>
                      </p166:spPr>
                    </pslz:zmPr>
                  </pslz:sldZmObj>
                </pslz:sldZm>
              </a:graphicData>
            </a:graphic>
          </p:graphicFrame>
        </mc:Choice>
        <mc:Fallback>
          <p:pic>
            <p:nvPicPr>
              <p:cNvPr id="31" name="Dia nagyítása 30">
                <a:hlinkClick r:id="rId17" action="ppaction://hlinksldjump"/>
                <a:extLst>
                  <a:ext uri="{FF2B5EF4-FFF2-40B4-BE49-F238E27FC236}">
                    <a16:creationId xmlns:a16="http://schemas.microsoft.com/office/drawing/2014/main" xmlns="" id="{993ED190-EF89-4C26-91AB-CCA6A8843A09}"/>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5161525" y="1843713"/>
                <a:ext cx="1080000" cy="728703"/>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33" name="Dia nagyítása 32">
                <a:extLst>
                  <a:ext uri="{FF2B5EF4-FFF2-40B4-BE49-F238E27FC236}">
                    <a16:creationId xmlns:a16="http://schemas.microsoft.com/office/drawing/2014/main" id="{C442374F-1D94-447E-BCC9-B868204114B1}"/>
                  </a:ext>
                </a:extLst>
              </p:cNvPr>
              <p:cNvGraphicFramePr>
                <a:graphicFrameLocks/>
              </p:cNvGraphicFramePr>
              <p:nvPr>
                <p:extLst>
                  <p:ext uri="{D42A27DB-BD31-4B8C-83A1-F6EECF244321}">
                    <p14:modId xmlns:p14="http://schemas.microsoft.com/office/powerpoint/2010/main" val="315786197"/>
                  </p:ext>
                </p:extLst>
              </p:nvPr>
            </p:nvGraphicFramePr>
            <p:xfrm>
              <a:off x="8357358" y="1636847"/>
              <a:ext cx="1080000" cy="950997"/>
            </p:xfrm>
            <a:graphic>
              <a:graphicData uri="http://schemas.microsoft.com/office/powerpoint/2016/slidezoom">
                <pslz:sldZm>
                  <pslz:sldZmObj sldId="271" cId="3594516220">
                    <pslz:zmPr id="{7DD195AC-D136-4F8F-A745-B6924A46BE5A}"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080000" cy="950997"/>
                        </a:xfrm>
                        <a:prstGeom prst="rect">
                          <a:avLst/>
                        </a:prstGeom>
                        <a:ln w="3175">
                          <a:noFill/>
                        </a:ln>
                      </p166:spPr>
                    </pslz:zmPr>
                  </pslz:sldZmObj>
                </pslz:sldZm>
              </a:graphicData>
            </a:graphic>
          </p:graphicFrame>
        </mc:Choice>
        <mc:Fallback>
          <p:pic>
            <p:nvPicPr>
              <p:cNvPr id="33" name="Dia nagyítása 32">
                <a:hlinkClick r:id="rId18" action="ppaction://hlinksldjump"/>
                <a:extLst>
                  <a:ext uri="{FF2B5EF4-FFF2-40B4-BE49-F238E27FC236}">
                    <a16:creationId xmlns:a16="http://schemas.microsoft.com/office/drawing/2014/main" xmlns="" id="{C442374F-1D94-447E-BCC9-B868204114B1}"/>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8357358" y="1636847"/>
                <a:ext cx="1080000" cy="950997"/>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35" name="Dia nagyítása 34">
                <a:extLst>
                  <a:ext uri="{FF2B5EF4-FFF2-40B4-BE49-F238E27FC236}">
                    <a16:creationId xmlns:a16="http://schemas.microsoft.com/office/drawing/2014/main" id="{B1FC37C7-240E-4BAF-93B6-E3127256E1B7}"/>
                  </a:ext>
                </a:extLst>
              </p:cNvPr>
              <p:cNvGraphicFramePr>
                <a:graphicFrameLocks/>
              </p:cNvGraphicFramePr>
              <p:nvPr>
                <p:extLst>
                  <p:ext uri="{D42A27DB-BD31-4B8C-83A1-F6EECF244321}">
                    <p14:modId xmlns:p14="http://schemas.microsoft.com/office/powerpoint/2010/main" val="1508124076"/>
                  </p:ext>
                </p:extLst>
              </p:nvPr>
            </p:nvGraphicFramePr>
            <p:xfrm>
              <a:off x="1902806" y="4273597"/>
              <a:ext cx="1080000" cy="925723"/>
            </p:xfrm>
            <a:graphic>
              <a:graphicData uri="http://schemas.microsoft.com/office/powerpoint/2016/slidezoom">
                <pslz:sldZm>
                  <pslz:sldZmObj sldId="272" cId="781577408">
                    <pslz:zmPr id="{9DDEAD9A-E843-45A4-82CE-5D6E080F6581}"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080000" cy="925723"/>
                        </a:xfrm>
                        <a:prstGeom prst="rect">
                          <a:avLst/>
                        </a:prstGeom>
                        <a:ln w="3175">
                          <a:noFill/>
                        </a:ln>
                      </p166:spPr>
                    </pslz:zmPr>
                  </pslz:sldZmObj>
                </pslz:sldZm>
              </a:graphicData>
            </a:graphic>
          </p:graphicFrame>
        </mc:Choice>
        <mc:Fallback>
          <p:pic>
            <p:nvPicPr>
              <p:cNvPr id="35" name="Dia nagyítása 34">
                <a:hlinkClick r:id="rId19" action="ppaction://hlinksldjump"/>
                <a:extLst>
                  <a:ext uri="{FF2B5EF4-FFF2-40B4-BE49-F238E27FC236}">
                    <a16:creationId xmlns:a16="http://schemas.microsoft.com/office/drawing/2014/main" xmlns="" id="{B1FC37C7-240E-4BAF-93B6-E3127256E1B7}"/>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1902806" y="4273597"/>
                <a:ext cx="1080000" cy="925723"/>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37" name="Dia nagyítása 36">
                <a:extLst>
                  <a:ext uri="{FF2B5EF4-FFF2-40B4-BE49-F238E27FC236}">
                    <a16:creationId xmlns:a16="http://schemas.microsoft.com/office/drawing/2014/main" id="{E3134901-77E5-4B12-9FE4-B884D0DFC0C9}"/>
                  </a:ext>
                </a:extLst>
              </p:cNvPr>
              <p:cNvGraphicFramePr>
                <a:graphicFrameLocks/>
              </p:cNvGraphicFramePr>
              <p:nvPr>
                <p:extLst>
                  <p:ext uri="{D42A27DB-BD31-4B8C-83A1-F6EECF244321}">
                    <p14:modId xmlns:p14="http://schemas.microsoft.com/office/powerpoint/2010/main" val="487795921"/>
                  </p:ext>
                </p:extLst>
              </p:nvPr>
            </p:nvGraphicFramePr>
            <p:xfrm>
              <a:off x="5066527" y="4300911"/>
              <a:ext cx="1080000" cy="864656"/>
            </p:xfrm>
            <a:graphic>
              <a:graphicData uri="http://schemas.microsoft.com/office/powerpoint/2016/slidezoom">
                <pslz:sldZm>
                  <pslz:sldZmObj sldId="273" cId="2995404513">
                    <pslz:zmPr id="{B5143919-1F1B-4D82-8A2D-3036C0745D85}"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080000" cy="864656"/>
                        </a:xfrm>
                        <a:prstGeom prst="rect">
                          <a:avLst/>
                        </a:prstGeom>
                        <a:ln w="3175">
                          <a:noFill/>
                        </a:ln>
                      </p166:spPr>
                    </pslz:zmPr>
                  </pslz:sldZmObj>
                </pslz:sldZm>
              </a:graphicData>
            </a:graphic>
          </p:graphicFrame>
        </mc:Choice>
        <mc:Fallback>
          <p:pic>
            <p:nvPicPr>
              <p:cNvPr id="37" name="Dia nagyítása 36">
                <a:hlinkClick r:id="rId20" action="ppaction://hlinksldjump"/>
                <a:extLst>
                  <a:ext uri="{FF2B5EF4-FFF2-40B4-BE49-F238E27FC236}">
                    <a16:creationId xmlns:a16="http://schemas.microsoft.com/office/drawing/2014/main" xmlns="" id="{E3134901-77E5-4B12-9FE4-B884D0DFC0C9}"/>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5066527" y="4300911"/>
                <a:ext cx="1080000" cy="864656"/>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39" name="Dia nagyítása 38">
                <a:extLst>
                  <a:ext uri="{FF2B5EF4-FFF2-40B4-BE49-F238E27FC236}">
                    <a16:creationId xmlns:a16="http://schemas.microsoft.com/office/drawing/2014/main" id="{792F80B3-512B-4736-BD67-17A35F8D21B1}"/>
                  </a:ext>
                </a:extLst>
              </p:cNvPr>
              <p:cNvGraphicFramePr>
                <a:graphicFrameLocks/>
              </p:cNvGraphicFramePr>
              <p:nvPr>
                <p:extLst>
                  <p:ext uri="{D42A27DB-BD31-4B8C-83A1-F6EECF244321}">
                    <p14:modId xmlns:p14="http://schemas.microsoft.com/office/powerpoint/2010/main" val="438352219"/>
                  </p:ext>
                </p:extLst>
              </p:nvPr>
            </p:nvGraphicFramePr>
            <p:xfrm>
              <a:off x="8357358" y="4187187"/>
              <a:ext cx="1080000" cy="1087831"/>
            </p:xfrm>
            <a:graphic>
              <a:graphicData uri="http://schemas.microsoft.com/office/powerpoint/2016/slidezoom">
                <pslz:sldZm>
                  <pslz:sldZmObj sldId="274" cId="36558777">
                    <pslz:zmPr id="{9E3DFF53-035A-4753-A5EF-EA23201D942F}"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1080000" cy="1087831"/>
                        </a:xfrm>
                        <a:prstGeom prst="rect">
                          <a:avLst/>
                        </a:prstGeom>
                        <a:ln w="3175">
                          <a:noFill/>
                        </a:ln>
                      </p166:spPr>
                    </pslz:zmPr>
                  </pslz:sldZmObj>
                </pslz:sldZm>
              </a:graphicData>
            </a:graphic>
          </p:graphicFrame>
        </mc:Choice>
        <mc:Fallback>
          <p:pic>
            <p:nvPicPr>
              <p:cNvPr id="39" name="Dia nagyítása 38">
                <a:hlinkClick r:id="rId21" action="ppaction://hlinksldjump"/>
                <a:extLst>
                  <a:ext uri="{FF2B5EF4-FFF2-40B4-BE49-F238E27FC236}">
                    <a16:creationId xmlns:a16="http://schemas.microsoft.com/office/drawing/2014/main" xmlns="" id="{792F80B3-512B-4736-BD67-17A35F8D21B1}"/>
                  </a:ext>
                </a:extLst>
              </p:cNvPr>
              <p:cNvPicPr>
                <a:picLocks noGrp="1" noRot="1" noChangeAspect="1" noMove="1" noResize="1" noEditPoints="1" noAdjustHandles="1" noChangeArrowheads="1" noChangeShapeType="1"/>
              </p:cNvPicPr>
              <p:nvPr/>
            </p:nvPicPr>
            <p:blipFill>
              <a:blip r:embed="rId16" cstate="print">
                <a:extLst>
                  <a:ext uri="{28A0092B-C50C-407E-A947-70E740481C1C}">
                    <a14:useLocalDpi xmlns:a14="http://schemas.microsoft.com/office/drawing/2010/main" val="0"/>
                  </a:ext>
                </a:extLst>
              </a:blip>
              <a:stretch>
                <a:fillRect/>
              </a:stretch>
            </p:blipFill>
            <p:spPr>
              <a:xfrm>
                <a:off x="8357358" y="4187187"/>
                <a:ext cx="1080000" cy="1087831"/>
              </a:xfrm>
              <a:prstGeom prst="rect">
                <a:avLst/>
              </a:prstGeom>
              <a:ln w="3175">
                <a:noFill/>
              </a:ln>
            </p:spPr>
          </p:pic>
        </mc:Fallback>
      </mc:AlternateContent>
      <p:sp>
        <p:nvSpPr>
          <p:cNvPr id="40" name="Akciógomb: Tovább vagy Következő 39">
            <a:hlinkClick r:id="" action="ppaction://hlinkshowjump?jump=nextslide" highlightClick="1"/>
            <a:extLst>
              <a:ext uri="{FF2B5EF4-FFF2-40B4-BE49-F238E27FC236}">
                <a16:creationId xmlns:a16="http://schemas.microsoft.com/office/drawing/2014/main" xmlns="" id="{5B5B2D17-EFD9-4E68-9ADD-5F3D44667DD1}"/>
              </a:ext>
            </a:extLst>
          </p:cNvPr>
          <p:cNvSpPr/>
          <p:nvPr/>
        </p:nvSpPr>
        <p:spPr>
          <a:xfrm>
            <a:off x="10576754" y="6016403"/>
            <a:ext cx="617366" cy="617366"/>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41" name="Akciógomb: Vissza vagy Előző 40">
            <a:hlinkClick r:id="" action="ppaction://hlinkshowjump?jump=previousslide" highlightClick="1"/>
            <a:extLst>
              <a:ext uri="{FF2B5EF4-FFF2-40B4-BE49-F238E27FC236}">
                <a16:creationId xmlns:a16="http://schemas.microsoft.com/office/drawing/2014/main" xmlns="" id="{68BBAC2B-08EC-4279-83C6-3DF4C6F85103}"/>
              </a:ext>
            </a:extLst>
          </p:cNvPr>
          <p:cNvSpPr/>
          <p:nvPr/>
        </p:nvSpPr>
        <p:spPr>
          <a:xfrm>
            <a:off x="515155" y="5995115"/>
            <a:ext cx="619200" cy="6192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27435983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xmlns="" id="{F351EF3D-9C90-4651-B334-9283C147BEBC}"/>
              </a:ext>
            </a:extLst>
          </p:cNvPr>
          <p:cNvSpPr/>
          <p:nvPr/>
        </p:nvSpPr>
        <p:spPr>
          <a:xfrm>
            <a:off x="2596763" y="3498868"/>
            <a:ext cx="3033507" cy="2430780"/>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dirty="0"/>
          </a:p>
        </p:txBody>
      </p:sp>
      <p:sp>
        <p:nvSpPr>
          <p:cNvPr id="5" name="Téglalap 4">
            <a:extLst>
              <a:ext uri="{FF2B5EF4-FFF2-40B4-BE49-F238E27FC236}">
                <a16:creationId xmlns:a16="http://schemas.microsoft.com/office/drawing/2014/main" xmlns="" id="{2E83DE55-A67D-4569-925A-A6DF06608EB0}"/>
              </a:ext>
            </a:extLst>
          </p:cNvPr>
          <p:cNvSpPr/>
          <p:nvPr/>
        </p:nvSpPr>
        <p:spPr>
          <a:xfrm>
            <a:off x="2596762" y="908068"/>
            <a:ext cx="3033507" cy="2430780"/>
          </a:xfrm>
          <a:prstGeom prst="rect">
            <a:avLst/>
          </a:prstGeom>
          <a:solidFill>
            <a:schemeClr val="accent6">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dirty="0"/>
          </a:p>
        </p:txBody>
      </p:sp>
      <p:sp>
        <p:nvSpPr>
          <p:cNvPr id="6" name="Téglalap 5">
            <a:extLst>
              <a:ext uri="{FF2B5EF4-FFF2-40B4-BE49-F238E27FC236}">
                <a16:creationId xmlns:a16="http://schemas.microsoft.com/office/drawing/2014/main" xmlns="" id="{694523F9-C455-4A91-9BD1-455F7419AE12}"/>
              </a:ext>
            </a:extLst>
          </p:cNvPr>
          <p:cNvSpPr/>
          <p:nvPr/>
        </p:nvSpPr>
        <p:spPr>
          <a:xfrm>
            <a:off x="5766683" y="908068"/>
            <a:ext cx="3033507" cy="2430780"/>
          </a:xfrm>
          <a:prstGeom prst="rect">
            <a:avLst/>
          </a:prstGeom>
          <a:solidFill>
            <a:schemeClr val="accent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dirty="0"/>
          </a:p>
        </p:txBody>
      </p:sp>
      <p:sp>
        <p:nvSpPr>
          <p:cNvPr id="7" name="Téglalap 6">
            <a:extLst>
              <a:ext uri="{FF2B5EF4-FFF2-40B4-BE49-F238E27FC236}">
                <a16:creationId xmlns:a16="http://schemas.microsoft.com/office/drawing/2014/main" xmlns="" id="{28ED4920-A0A5-46A8-A347-B4CF0E40BE9C}"/>
              </a:ext>
            </a:extLst>
          </p:cNvPr>
          <p:cNvSpPr/>
          <p:nvPr/>
        </p:nvSpPr>
        <p:spPr>
          <a:xfrm>
            <a:off x="5766683" y="3498868"/>
            <a:ext cx="3033507" cy="2430780"/>
          </a:xfrm>
          <a:prstGeom prst="rect">
            <a:avLst/>
          </a:prstGeom>
          <a:solidFill>
            <a:schemeClr val="accent6">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dirty="0"/>
          </a:p>
        </p:txBody>
      </p:sp>
      <p:sp>
        <p:nvSpPr>
          <p:cNvPr id="8" name="Szövegdoboz 7">
            <a:extLst>
              <a:ext uri="{FF2B5EF4-FFF2-40B4-BE49-F238E27FC236}">
                <a16:creationId xmlns:a16="http://schemas.microsoft.com/office/drawing/2014/main" xmlns="" id="{8679DEAA-53C2-4B82-9355-2D668C399356}"/>
              </a:ext>
            </a:extLst>
          </p:cNvPr>
          <p:cNvSpPr txBox="1"/>
          <p:nvPr/>
        </p:nvSpPr>
        <p:spPr>
          <a:xfrm>
            <a:off x="2785936" y="1041715"/>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Vizsgálat menete</a:t>
            </a:r>
          </a:p>
        </p:txBody>
      </p:sp>
      <p:sp>
        <p:nvSpPr>
          <p:cNvPr id="9" name="Szövegdoboz 8">
            <a:extLst>
              <a:ext uri="{FF2B5EF4-FFF2-40B4-BE49-F238E27FC236}">
                <a16:creationId xmlns:a16="http://schemas.microsoft.com/office/drawing/2014/main" xmlns="" id="{30D64BA4-A9C9-44A0-8193-FF48D6FA7A46}"/>
              </a:ext>
            </a:extLst>
          </p:cNvPr>
          <p:cNvSpPr txBox="1"/>
          <p:nvPr/>
        </p:nvSpPr>
        <p:spPr>
          <a:xfrm>
            <a:off x="5819443" y="1041715"/>
            <a:ext cx="2941489"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Kórképek-következmények</a:t>
            </a:r>
          </a:p>
        </p:txBody>
      </p:sp>
      <p:sp>
        <p:nvSpPr>
          <p:cNvPr id="10" name="Szövegdoboz 9">
            <a:extLst>
              <a:ext uri="{FF2B5EF4-FFF2-40B4-BE49-F238E27FC236}">
                <a16:creationId xmlns:a16="http://schemas.microsoft.com/office/drawing/2014/main" xmlns="" id="{E5B86B9E-BDC1-4F4D-BEC4-329B91D5D798}"/>
              </a:ext>
            </a:extLst>
          </p:cNvPr>
          <p:cNvSpPr txBox="1"/>
          <p:nvPr/>
        </p:nvSpPr>
        <p:spPr>
          <a:xfrm>
            <a:off x="2840179" y="3647130"/>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Vizsgálat helyszíne</a:t>
            </a:r>
          </a:p>
        </p:txBody>
      </p:sp>
      <p:sp>
        <p:nvSpPr>
          <p:cNvPr id="11" name="Szövegdoboz 10">
            <a:extLst>
              <a:ext uri="{FF2B5EF4-FFF2-40B4-BE49-F238E27FC236}">
                <a16:creationId xmlns:a16="http://schemas.microsoft.com/office/drawing/2014/main" xmlns="" id="{6A69C3F8-FC4F-41B6-B813-8250AD14F749}"/>
              </a:ext>
            </a:extLst>
          </p:cNvPr>
          <p:cNvSpPr txBox="1"/>
          <p:nvPr/>
        </p:nvSpPr>
        <p:spPr>
          <a:xfrm>
            <a:off x="5976606" y="3647129"/>
            <a:ext cx="2613660" cy="461665"/>
          </a:xfrm>
          <a:prstGeom prst="rect">
            <a:avLst/>
          </a:prstGeom>
          <a:noFill/>
        </p:spPr>
        <p:txBody>
          <a:bodyPr wrap="square" rtlCol="0">
            <a:spAutoFit/>
          </a:bodyPr>
          <a:lstStyle/>
          <a:p>
            <a:pPr algn="ctr"/>
            <a:r>
              <a:rPr lang="hu-HU" sz="2400" b="1" dirty="0">
                <a:solidFill>
                  <a:schemeClr val="bg1"/>
                </a:solidFill>
                <a:latin typeface="Bahnschrift Condensed" panose="020B0502040204020203" pitchFamily="34" charset="0"/>
                <a:ea typeface="Yu Gothic" panose="020B0400000000000000" pitchFamily="34" charset="-128"/>
              </a:rPr>
              <a:t>Szolgáltatások</a:t>
            </a:r>
          </a:p>
        </p:txBody>
      </p:sp>
      <p:pic>
        <p:nvPicPr>
          <p:cNvPr id="12" name="Ábra 11" descr="Elkészült homokóra egyszínű kitöltéssel">
            <a:extLst>
              <a:ext uri="{FF2B5EF4-FFF2-40B4-BE49-F238E27FC236}">
                <a16:creationId xmlns:a16="http://schemas.microsoft.com/office/drawing/2014/main" xmlns="" id="{CDF4C50B-AFE4-458B-B7EF-D8429FC9D68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6826236" y="1762301"/>
            <a:ext cx="914400" cy="914400"/>
          </a:xfrm>
          <a:prstGeom prst="rect">
            <a:avLst/>
          </a:prstGeom>
        </p:spPr>
      </p:pic>
      <p:pic>
        <p:nvPicPr>
          <p:cNvPr id="13" name="Ábra 12" descr="Sávnyilak egyszínű kitöltéssel">
            <a:extLst>
              <a:ext uri="{FF2B5EF4-FFF2-40B4-BE49-F238E27FC236}">
                <a16:creationId xmlns:a16="http://schemas.microsoft.com/office/drawing/2014/main" xmlns="" id="{5096B5B5-CEAA-4300-82D1-2A191C989D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3689809" y="1762301"/>
            <a:ext cx="914400" cy="914400"/>
          </a:xfrm>
          <a:prstGeom prst="rect">
            <a:avLst/>
          </a:prstGeom>
        </p:spPr>
      </p:pic>
      <p:pic>
        <p:nvPicPr>
          <p:cNvPr id="14" name="Ábra 13" descr="Számítógép egyszínű kitöltéssel">
            <a:extLst>
              <a:ext uri="{FF2B5EF4-FFF2-40B4-BE49-F238E27FC236}">
                <a16:creationId xmlns:a16="http://schemas.microsoft.com/office/drawing/2014/main" xmlns="" id="{42606CEE-18EE-4F6B-A935-C3E5EDB0822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6832987" y="4363243"/>
            <a:ext cx="914400" cy="914400"/>
          </a:xfrm>
          <a:prstGeom prst="rect">
            <a:avLst/>
          </a:prstGeom>
        </p:spPr>
      </p:pic>
      <p:pic>
        <p:nvPicPr>
          <p:cNvPr id="15" name="Ábra 14" descr="Épület egyszínű kitöltéssel">
            <a:extLst>
              <a:ext uri="{FF2B5EF4-FFF2-40B4-BE49-F238E27FC236}">
                <a16:creationId xmlns:a16="http://schemas.microsoft.com/office/drawing/2014/main" xmlns="" id="{207D19AC-F82A-4F76-AD12-2F7B6AD4959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3656315" y="4336031"/>
            <a:ext cx="914400" cy="914400"/>
          </a:xfrm>
          <a:prstGeom prst="rect">
            <a:avLst/>
          </a:prstGeom>
        </p:spPr>
      </p:pic>
      <mc:AlternateContent xmlns:mc="http://schemas.openxmlformats.org/markup-compatibility/2006">
        <mc:Choice xmlns:pslz="http://schemas.microsoft.com/office/powerpoint/2016/slidezoom" xmlns="" Requires="pslz">
          <p:graphicFrame>
            <p:nvGraphicFramePr>
              <p:cNvPr id="21" name="Dia nagyítása 20">
                <a:extLst>
                  <a:ext uri="{FF2B5EF4-FFF2-40B4-BE49-F238E27FC236}">
                    <a16:creationId xmlns:a16="http://schemas.microsoft.com/office/drawing/2014/main" id="{6C4B48B3-F78F-44C1-BEC7-537D31C5D545}"/>
                  </a:ext>
                </a:extLst>
              </p:cNvPr>
              <p:cNvGraphicFramePr>
                <a:graphicFrameLocks/>
              </p:cNvGraphicFramePr>
              <p:nvPr>
                <p:extLst>
                  <p:ext uri="{D42A27DB-BD31-4B8C-83A1-F6EECF244321}">
                    <p14:modId xmlns:p14="http://schemas.microsoft.com/office/powerpoint/2010/main" val="2752752076"/>
                  </p:ext>
                </p:extLst>
              </p:nvPr>
            </p:nvGraphicFramePr>
            <p:xfrm>
              <a:off x="3607009" y="1897342"/>
              <a:ext cx="1080000" cy="644318"/>
            </p:xfrm>
            <a:graphic>
              <a:graphicData uri="http://schemas.microsoft.com/office/powerpoint/2016/slidezoom">
                <pslz:sldZm>
                  <pslz:sldZmObj sldId="275" cId="2766081230">
                    <pslz:zmPr id="{6BFE3979-F5D3-4305-A6C2-84D3AC3E3363}" imageType="cover" transitionDur="1000">
                      <p166:blipFill xmlns:p166="http://schemas.microsoft.com/office/powerpoint/2016/6/main">
                        <a:blip r:embed="rId10">
                          <a:extLst>
                            <a:ext uri="{28A0092B-C50C-407E-A947-70E740481C1C}">
                              <a14:useLocalDpi xmlns:a14="http://schemas.microsoft.com/office/drawing/2010/main" val="0"/>
                            </a:ext>
                          </a:extLst>
                        </a:blip>
                        <a:stretch>
                          <a:fillRect/>
                        </a:stretch>
                      </p166:blipFill>
                      <p166:spPr xmlns:p166="http://schemas.microsoft.com/office/powerpoint/2016/6/main">
                        <a:xfrm>
                          <a:off x="0" y="0"/>
                          <a:ext cx="1080000" cy="644318"/>
                        </a:xfrm>
                        <a:prstGeom prst="rect">
                          <a:avLst/>
                        </a:prstGeom>
                        <a:ln w="3175">
                          <a:noFill/>
                        </a:ln>
                      </p166:spPr>
                    </pslz:zmPr>
                  </pslz:sldZmObj>
                </pslz:sldZm>
              </a:graphicData>
            </a:graphic>
          </p:graphicFrame>
        </mc:Choice>
        <mc:Fallback>
          <p:pic>
            <p:nvPicPr>
              <p:cNvPr id="21" name="Dia nagyítása 20">
                <a:hlinkClick r:id="rId11" action="ppaction://hlinksldjump"/>
                <a:extLst>
                  <a:ext uri="{FF2B5EF4-FFF2-40B4-BE49-F238E27FC236}">
                    <a16:creationId xmlns:a16="http://schemas.microsoft.com/office/drawing/2014/main" xmlns="" id="{6C4B48B3-F78F-44C1-BEC7-537D31C5D545}"/>
                  </a:ext>
                </a:extLst>
              </p:cNvPr>
              <p:cNvPicPr>
                <a:picLocks noGrp="1" noRot="1" noChangeAspect="1" noMove="1" noResize="1" noEditPoints="1" noAdjustHandles="1" noChangeArrowheads="1" noChangeShapeType="1"/>
              </p:cNvPicPr>
              <p:nvPr/>
            </p:nvPicPr>
            <p:blipFill>
              <a:blip r:embed="rId12" cstate="print">
                <a:extLst>
                  <a:ext uri="{28A0092B-C50C-407E-A947-70E740481C1C}">
                    <a14:useLocalDpi xmlns:a14="http://schemas.microsoft.com/office/drawing/2010/main" val="0"/>
                  </a:ext>
                </a:extLst>
              </a:blip>
              <a:stretch>
                <a:fillRect/>
              </a:stretch>
            </p:blipFill>
            <p:spPr>
              <a:xfrm>
                <a:off x="3607009" y="1897342"/>
                <a:ext cx="1080000" cy="644318"/>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23" name="Dia nagyítása 22">
                <a:extLst>
                  <a:ext uri="{FF2B5EF4-FFF2-40B4-BE49-F238E27FC236}">
                    <a16:creationId xmlns:a16="http://schemas.microsoft.com/office/drawing/2014/main" id="{7E8677B2-9273-446C-B0D2-22C7D86B277D}"/>
                  </a:ext>
                </a:extLst>
              </p:cNvPr>
              <p:cNvGraphicFramePr>
                <a:graphicFrameLocks/>
              </p:cNvGraphicFramePr>
              <p:nvPr>
                <p:extLst>
                  <p:ext uri="{D42A27DB-BD31-4B8C-83A1-F6EECF244321}">
                    <p14:modId xmlns:p14="http://schemas.microsoft.com/office/powerpoint/2010/main" val="1641701750"/>
                  </p:ext>
                </p:extLst>
              </p:nvPr>
            </p:nvGraphicFramePr>
            <p:xfrm>
              <a:off x="6742635" y="1757829"/>
              <a:ext cx="1080000" cy="978137"/>
            </p:xfrm>
            <a:graphic>
              <a:graphicData uri="http://schemas.microsoft.com/office/powerpoint/2016/slidezoom">
                <pslz:sldZm>
                  <pslz:sldZmObj sldId="276" cId="292234320">
                    <pslz:zmPr id="{0C154577-BB32-4EEC-8076-1F18410B33F5}" imageType="cover" transitionDur="1000">
                      <p166:blipFill xmlns:p166="http://schemas.microsoft.com/office/powerpoint/2016/6/main">
                        <a:blip r:embed="rId10">
                          <a:extLst>
                            <a:ext uri="{28A0092B-C50C-407E-A947-70E740481C1C}">
                              <a14:useLocalDpi xmlns:a14="http://schemas.microsoft.com/office/drawing/2010/main" val="0"/>
                            </a:ext>
                          </a:extLst>
                        </a:blip>
                        <a:stretch>
                          <a:fillRect/>
                        </a:stretch>
                      </p166:blipFill>
                      <p166:spPr xmlns:p166="http://schemas.microsoft.com/office/powerpoint/2016/6/main">
                        <a:xfrm>
                          <a:off x="0" y="0"/>
                          <a:ext cx="1080000" cy="978137"/>
                        </a:xfrm>
                        <a:prstGeom prst="rect">
                          <a:avLst/>
                        </a:prstGeom>
                        <a:ln w="3175">
                          <a:noFill/>
                        </a:ln>
                      </p166:spPr>
                    </pslz:zmPr>
                  </pslz:sldZmObj>
                </pslz:sldZm>
              </a:graphicData>
            </a:graphic>
          </p:graphicFrame>
        </mc:Choice>
        <mc:Fallback>
          <p:pic>
            <p:nvPicPr>
              <p:cNvPr id="23" name="Dia nagyítása 22">
                <a:hlinkClick r:id="rId13" action="ppaction://hlinksldjump"/>
                <a:extLst>
                  <a:ext uri="{FF2B5EF4-FFF2-40B4-BE49-F238E27FC236}">
                    <a16:creationId xmlns:a16="http://schemas.microsoft.com/office/drawing/2014/main" xmlns="" id="{7E8677B2-9273-446C-B0D2-22C7D86B277D}"/>
                  </a:ext>
                </a:extLst>
              </p:cNvPr>
              <p:cNvPicPr>
                <a:picLocks noGrp="1" noRot="1" noChangeAspect="1" noMove="1" noResize="1" noEditPoints="1" noAdjustHandles="1" noChangeArrowheads="1" noChangeShapeType="1"/>
              </p:cNvPicPr>
              <p:nvPr/>
            </p:nvPicPr>
            <p:blipFill>
              <a:blip r:embed="rId12" cstate="print">
                <a:extLst>
                  <a:ext uri="{28A0092B-C50C-407E-A947-70E740481C1C}">
                    <a14:useLocalDpi xmlns:a14="http://schemas.microsoft.com/office/drawing/2010/main" val="0"/>
                  </a:ext>
                </a:extLst>
              </a:blip>
              <a:stretch>
                <a:fillRect/>
              </a:stretch>
            </p:blipFill>
            <p:spPr>
              <a:xfrm>
                <a:off x="6742635" y="1757829"/>
                <a:ext cx="1080000" cy="978137"/>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25" name="Dia nagyítása 24">
                <a:extLst>
                  <a:ext uri="{FF2B5EF4-FFF2-40B4-BE49-F238E27FC236}">
                    <a16:creationId xmlns:a16="http://schemas.microsoft.com/office/drawing/2014/main" id="{E66D65A0-7EA7-4344-A056-584FF13054CC}"/>
                  </a:ext>
                </a:extLst>
              </p:cNvPr>
              <p:cNvGraphicFramePr>
                <a:graphicFrameLocks/>
              </p:cNvGraphicFramePr>
              <p:nvPr>
                <p:extLst>
                  <p:ext uri="{D42A27DB-BD31-4B8C-83A1-F6EECF244321}">
                    <p14:modId xmlns:p14="http://schemas.microsoft.com/office/powerpoint/2010/main" val="3709227330"/>
                  </p:ext>
                </p:extLst>
              </p:nvPr>
            </p:nvGraphicFramePr>
            <p:xfrm>
              <a:off x="3552766" y="4299521"/>
              <a:ext cx="1080000" cy="978122"/>
            </p:xfrm>
            <a:graphic>
              <a:graphicData uri="http://schemas.microsoft.com/office/powerpoint/2016/slidezoom">
                <pslz:sldZm>
                  <pslz:sldZmObj sldId="277" cId="603110243">
                    <pslz:zmPr id="{DA8AC1A3-A2F2-4FF3-8693-659CBEECB315}" imageType="cover" transitionDur="1000">
                      <p166:blipFill xmlns:p166="http://schemas.microsoft.com/office/powerpoint/2016/6/main">
                        <a:blip r:embed="rId10">
                          <a:extLst>
                            <a:ext uri="{28A0092B-C50C-407E-A947-70E740481C1C}">
                              <a14:useLocalDpi xmlns:a14="http://schemas.microsoft.com/office/drawing/2010/main" val="0"/>
                            </a:ext>
                          </a:extLst>
                        </a:blip>
                        <a:stretch>
                          <a:fillRect/>
                        </a:stretch>
                      </p166:blipFill>
                      <p166:spPr xmlns:p166="http://schemas.microsoft.com/office/powerpoint/2016/6/main">
                        <a:xfrm>
                          <a:off x="0" y="0"/>
                          <a:ext cx="1080000" cy="978122"/>
                        </a:xfrm>
                        <a:prstGeom prst="rect">
                          <a:avLst/>
                        </a:prstGeom>
                        <a:ln w="3175">
                          <a:noFill/>
                        </a:ln>
                      </p166:spPr>
                    </pslz:zmPr>
                  </pslz:sldZmObj>
                </pslz:sldZm>
              </a:graphicData>
            </a:graphic>
          </p:graphicFrame>
        </mc:Choice>
        <mc:Fallback>
          <p:pic>
            <p:nvPicPr>
              <p:cNvPr id="25" name="Dia nagyítása 24">
                <a:hlinkClick r:id="rId14" action="ppaction://hlinksldjump"/>
                <a:extLst>
                  <a:ext uri="{FF2B5EF4-FFF2-40B4-BE49-F238E27FC236}">
                    <a16:creationId xmlns:a16="http://schemas.microsoft.com/office/drawing/2014/main" xmlns="" id="{E66D65A0-7EA7-4344-A056-584FF13054CC}"/>
                  </a:ext>
                </a:extLst>
              </p:cNvPr>
              <p:cNvPicPr>
                <a:picLocks noGrp="1" noRot="1" noChangeAspect="1" noMove="1" noResize="1" noEditPoints="1" noAdjustHandles="1" noChangeArrowheads="1" noChangeShapeType="1"/>
              </p:cNvPicPr>
              <p:nvPr/>
            </p:nvPicPr>
            <p:blipFill>
              <a:blip r:embed="rId12" cstate="print">
                <a:extLst>
                  <a:ext uri="{28A0092B-C50C-407E-A947-70E740481C1C}">
                    <a14:useLocalDpi xmlns:a14="http://schemas.microsoft.com/office/drawing/2010/main" val="0"/>
                  </a:ext>
                </a:extLst>
              </a:blip>
              <a:stretch>
                <a:fillRect/>
              </a:stretch>
            </p:blipFill>
            <p:spPr>
              <a:xfrm>
                <a:off x="3552766" y="4299521"/>
                <a:ext cx="1080000" cy="978122"/>
              </a:xfrm>
              <a:prstGeom prst="rect">
                <a:avLst/>
              </a:prstGeom>
              <a:ln w="3175">
                <a:noFill/>
              </a:ln>
            </p:spPr>
          </p:pic>
        </mc:Fallback>
      </mc:AlternateContent>
      <mc:AlternateContent xmlns:mc="http://schemas.openxmlformats.org/markup-compatibility/2006">
        <mc:Choice xmlns:pslz="http://schemas.microsoft.com/office/powerpoint/2016/slidezoom" xmlns="" Requires="pslz">
          <p:graphicFrame>
            <p:nvGraphicFramePr>
              <p:cNvPr id="27" name="Dia nagyítása 26">
                <a:extLst>
                  <a:ext uri="{FF2B5EF4-FFF2-40B4-BE49-F238E27FC236}">
                    <a16:creationId xmlns:a16="http://schemas.microsoft.com/office/drawing/2014/main" id="{D83A2FA6-B26D-4D6D-9489-40C5F49EB828}"/>
                  </a:ext>
                </a:extLst>
              </p:cNvPr>
              <p:cNvGraphicFramePr>
                <a:graphicFrameLocks/>
              </p:cNvGraphicFramePr>
              <p:nvPr>
                <p:extLst>
                  <p:ext uri="{D42A27DB-BD31-4B8C-83A1-F6EECF244321}">
                    <p14:modId xmlns:p14="http://schemas.microsoft.com/office/powerpoint/2010/main" val="1766237496"/>
                  </p:ext>
                </p:extLst>
              </p:nvPr>
            </p:nvGraphicFramePr>
            <p:xfrm>
              <a:off x="6750187" y="4444369"/>
              <a:ext cx="1080000" cy="752147"/>
            </p:xfrm>
            <a:graphic>
              <a:graphicData uri="http://schemas.microsoft.com/office/powerpoint/2016/slidezoom">
                <pslz:sldZm>
                  <pslz:sldZmObj sldId="278" cId="2677732142">
                    <pslz:zmPr id="{FBF0091F-2F9A-4ADE-83E3-8C0C3B619A6E}" imageType="cover" transitionDur="1000">
                      <p166:blipFill xmlns:p166="http://schemas.microsoft.com/office/powerpoint/2016/6/main">
                        <a:blip r:embed="rId10">
                          <a:extLst>
                            <a:ext uri="{28A0092B-C50C-407E-A947-70E740481C1C}">
                              <a14:useLocalDpi xmlns:a14="http://schemas.microsoft.com/office/drawing/2010/main" val="0"/>
                            </a:ext>
                          </a:extLst>
                        </a:blip>
                        <a:stretch>
                          <a:fillRect/>
                        </a:stretch>
                      </p166:blipFill>
                      <p166:spPr xmlns:p166="http://schemas.microsoft.com/office/powerpoint/2016/6/main">
                        <a:xfrm>
                          <a:off x="0" y="0"/>
                          <a:ext cx="1080000" cy="752147"/>
                        </a:xfrm>
                        <a:prstGeom prst="rect">
                          <a:avLst/>
                        </a:prstGeom>
                        <a:ln w="3175">
                          <a:noFill/>
                        </a:ln>
                      </p166:spPr>
                    </pslz:zmPr>
                  </pslz:sldZmObj>
                </pslz:sldZm>
              </a:graphicData>
            </a:graphic>
          </p:graphicFrame>
        </mc:Choice>
        <mc:Fallback>
          <p:pic>
            <p:nvPicPr>
              <p:cNvPr id="27" name="Dia nagyítása 26">
                <a:hlinkClick r:id="rId15" action="ppaction://hlinksldjump"/>
                <a:extLst>
                  <a:ext uri="{FF2B5EF4-FFF2-40B4-BE49-F238E27FC236}">
                    <a16:creationId xmlns:a16="http://schemas.microsoft.com/office/drawing/2014/main" xmlns="" id="{D83A2FA6-B26D-4D6D-9489-40C5F49EB828}"/>
                  </a:ext>
                </a:extLst>
              </p:cNvPr>
              <p:cNvPicPr>
                <a:picLocks noGrp="1" noRot="1" noChangeAspect="1" noMove="1" noResize="1" noEditPoints="1" noAdjustHandles="1" noChangeArrowheads="1" noChangeShapeType="1"/>
              </p:cNvPicPr>
              <p:nvPr/>
            </p:nvPicPr>
            <p:blipFill>
              <a:blip r:embed="rId12" cstate="print">
                <a:extLst>
                  <a:ext uri="{28A0092B-C50C-407E-A947-70E740481C1C}">
                    <a14:useLocalDpi xmlns:a14="http://schemas.microsoft.com/office/drawing/2010/main" val="0"/>
                  </a:ext>
                </a:extLst>
              </a:blip>
              <a:stretch>
                <a:fillRect/>
              </a:stretch>
            </p:blipFill>
            <p:spPr>
              <a:xfrm>
                <a:off x="6750187" y="4444369"/>
                <a:ext cx="1080000" cy="752147"/>
              </a:xfrm>
              <a:prstGeom prst="rect">
                <a:avLst/>
              </a:prstGeom>
              <a:ln w="3175">
                <a:noFill/>
              </a:ln>
            </p:spPr>
          </p:pic>
        </mc:Fallback>
      </mc:AlternateContent>
      <p:sp>
        <p:nvSpPr>
          <p:cNvPr id="28" name="Akciógomb: Vissza vagy Előző 27">
            <a:hlinkClick r:id="" action="ppaction://hlinkshowjump?jump=previousslide" highlightClick="1"/>
            <a:extLst>
              <a:ext uri="{FF2B5EF4-FFF2-40B4-BE49-F238E27FC236}">
                <a16:creationId xmlns:a16="http://schemas.microsoft.com/office/drawing/2014/main" xmlns="" id="{A924C997-2379-477F-91C0-18BE6DC2B423}"/>
              </a:ext>
            </a:extLst>
          </p:cNvPr>
          <p:cNvSpPr/>
          <p:nvPr/>
        </p:nvSpPr>
        <p:spPr>
          <a:xfrm>
            <a:off x="515155" y="5995115"/>
            <a:ext cx="619200" cy="6192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11708980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EDF24D1B-00DA-41AD-AB1E-67595C3C9C98}"/>
              </a:ext>
            </a:extLst>
          </p:cNvPr>
          <p:cNvSpPr>
            <a:spLocks noGrp="1"/>
          </p:cNvSpPr>
          <p:nvPr>
            <p:ph type="title"/>
          </p:nvPr>
        </p:nvSpPr>
        <p:spPr>
          <a:xfrm>
            <a:off x="863446" y="1154836"/>
            <a:ext cx="9793596" cy="1508263"/>
          </a:xfrm>
        </p:spPr>
        <p:txBody>
          <a:bodyPr>
            <a:noAutofit/>
          </a:bodyPr>
          <a:lstStyle/>
          <a:p>
            <a:pPr>
              <a:lnSpc>
                <a:spcPct val="150000"/>
              </a:lnSpc>
            </a:pPr>
            <a:r>
              <a:rPr lang="hu-HU" cap="none" dirty="0"/>
              <a:t>Ételintolerancia-az</a:t>
            </a:r>
            <a:r>
              <a:rPr lang="hu-HU" sz="3024" cap="none" dirty="0"/>
              <a:t> új népbetegség? </a:t>
            </a:r>
            <a:br>
              <a:rPr lang="hu-HU" sz="3024" cap="none" dirty="0"/>
            </a:br>
            <a:r>
              <a:rPr lang="hu-HU" sz="2268" cap="none" dirty="0"/>
              <a:t>Varga Anita Nyíregyháza</a:t>
            </a:r>
            <a:r>
              <a:rPr lang="hu-HU" sz="2268" cap="none"/>
              <a:t>, </a:t>
            </a:r>
            <a:r>
              <a:rPr lang="hu-HU" sz="2268" cap="none" smtClean="0"/>
              <a:t>2022.11.24.</a:t>
            </a:r>
            <a:r>
              <a:rPr lang="hu-HU" sz="3024" cap="none" dirty="0"/>
              <a:t/>
            </a:r>
            <a:br>
              <a:rPr lang="hu-HU" sz="3024" cap="none" dirty="0"/>
            </a:br>
            <a:endParaRPr lang="hu-HU" sz="3024" cap="none" dirty="0"/>
          </a:p>
        </p:txBody>
      </p:sp>
      <p:pic>
        <p:nvPicPr>
          <p:cNvPr id="7" name="Tartalom helye 6">
            <a:extLst>
              <a:ext uri="{FF2B5EF4-FFF2-40B4-BE49-F238E27FC236}">
                <a16:creationId xmlns:a16="http://schemas.microsoft.com/office/drawing/2014/main" xmlns="" id="{2A8E9B2A-0136-474B-9FA7-56B644D36BFC}"/>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39575" y="2707868"/>
            <a:ext cx="4230548" cy="2667085"/>
          </a:xfrm>
        </p:spPr>
      </p:pic>
      <p:pic>
        <p:nvPicPr>
          <p:cNvPr id="4" name="image1.jpeg">
            <a:extLst>
              <a:ext uri="{FF2B5EF4-FFF2-40B4-BE49-F238E27FC236}">
                <a16:creationId xmlns:a16="http://schemas.microsoft.com/office/drawing/2014/main" xmlns="" id="{FDBDA918-778F-4A24-AB56-1CD362280B5A}"/>
              </a:ext>
            </a:extLst>
          </p:cNvPr>
          <p:cNvPicPr/>
          <p:nvPr/>
        </p:nvPicPr>
        <p:blipFill>
          <a:blip r:embed="rId3" cstate="print"/>
          <a:stretch>
            <a:fillRect/>
          </a:stretch>
        </p:blipFill>
        <p:spPr>
          <a:xfrm>
            <a:off x="994724" y="2707868"/>
            <a:ext cx="3986191" cy="2667085"/>
          </a:xfrm>
          <a:prstGeom prst="rect">
            <a:avLst/>
          </a:prstGeom>
        </p:spPr>
      </p:pic>
      <p:sp>
        <p:nvSpPr>
          <p:cNvPr id="8" name="Szövegdoboz 7">
            <a:extLst>
              <a:ext uri="{FF2B5EF4-FFF2-40B4-BE49-F238E27FC236}">
                <a16:creationId xmlns:a16="http://schemas.microsoft.com/office/drawing/2014/main" xmlns="" id="{E89483AE-4EF6-4B3D-918D-73299AD87BB3}"/>
              </a:ext>
            </a:extLst>
          </p:cNvPr>
          <p:cNvSpPr txBox="1"/>
          <p:nvPr/>
        </p:nvSpPr>
        <p:spPr>
          <a:xfrm>
            <a:off x="1316595" y="5564003"/>
            <a:ext cx="8887296" cy="1110240"/>
          </a:xfrm>
          <a:prstGeom prst="rect">
            <a:avLst/>
          </a:prstGeom>
          <a:noFill/>
        </p:spPr>
        <p:txBody>
          <a:bodyPr wrap="square" rtlCol="0">
            <a:spAutoFit/>
          </a:bodyPr>
          <a:lstStyle/>
          <a:p>
            <a:pPr algn="ctr"/>
            <a:r>
              <a:rPr lang="hu-HU" sz="1323" dirty="0">
                <a:ea typeface="Times New Roman" panose="02020603050405020304" pitchFamily="18" charset="0"/>
              </a:rPr>
              <a:t>A fenti kérdések feszegetése többek között saját</a:t>
            </a:r>
            <a:r>
              <a:rPr lang="hu-HU" sz="1323" spc="9" dirty="0">
                <a:ea typeface="Times New Roman" panose="02020603050405020304" pitchFamily="18" charset="0"/>
              </a:rPr>
              <a:t> és környezetem </a:t>
            </a:r>
            <a:r>
              <a:rPr lang="hu-HU" sz="1323" dirty="0">
                <a:ea typeface="Times New Roman" panose="02020603050405020304" pitchFamily="18" charset="0"/>
              </a:rPr>
              <a:t>érintettség miatt</a:t>
            </a:r>
            <a:r>
              <a:rPr lang="hu-HU" sz="1323" spc="9" dirty="0">
                <a:ea typeface="Times New Roman" panose="02020603050405020304" pitchFamily="18" charset="0"/>
              </a:rPr>
              <a:t> </a:t>
            </a:r>
            <a:r>
              <a:rPr lang="hu-HU" sz="1323" dirty="0">
                <a:ea typeface="Times New Roman" panose="02020603050405020304" pitchFamily="18" charset="0"/>
              </a:rPr>
              <a:t>jött</a:t>
            </a:r>
            <a:r>
              <a:rPr lang="hu-HU" sz="1323" spc="9" dirty="0">
                <a:ea typeface="Times New Roman" panose="02020603050405020304" pitchFamily="18" charset="0"/>
              </a:rPr>
              <a:t> </a:t>
            </a:r>
            <a:r>
              <a:rPr lang="hu-HU" sz="1323" dirty="0">
                <a:ea typeface="Times New Roman" panose="02020603050405020304" pitchFamily="18" charset="0"/>
              </a:rPr>
              <a:t>létre,</a:t>
            </a:r>
            <a:r>
              <a:rPr lang="hu-HU" sz="1323" spc="9" dirty="0">
                <a:ea typeface="Times New Roman" panose="02020603050405020304" pitchFamily="18" charset="0"/>
              </a:rPr>
              <a:t> </a:t>
            </a:r>
            <a:r>
              <a:rPr lang="hu-HU" sz="1323" dirty="0">
                <a:ea typeface="Times New Roman" panose="02020603050405020304" pitchFamily="18" charset="0"/>
              </a:rPr>
              <a:t>melyet</a:t>
            </a:r>
            <a:r>
              <a:rPr lang="hu-HU" sz="1323" spc="19" dirty="0">
                <a:ea typeface="Times New Roman" panose="02020603050405020304" pitchFamily="18" charset="0"/>
              </a:rPr>
              <a:t> </a:t>
            </a:r>
            <a:r>
              <a:rPr lang="hu-HU" sz="1323" dirty="0">
                <a:ea typeface="Times New Roman" panose="02020603050405020304" pitchFamily="18" charset="0"/>
              </a:rPr>
              <a:t>szeretnék</a:t>
            </a:r>
            <a:r>
              <a:rPr lang="hu-HU" sz="1323" spc="9" dirty="0">
                <a:ea typeface="Times New Roman" panose="02020603050405020304" pitchFamily="18" charset="0"/>
              </a:rPr>
              <a:t> </a:t>
            </a:r>
            <a:r>
              <a:rPr lang="hu-HU" sz="1323" dirty="0">
                <a:ea typeface="Times New Roman" panose="02020603050405020304" pitchFamily="18" charset="0"/>
              </a:rPr>
              <a:t>megosztani a jelenlévőkkel, akik kicsit is igényesek magukra, akik szeretnek egészségesen</a:t>
            </a:r>
            <a:r>
              <a:rPr lang="hu-HU" sz="1323" spc="-293" dirty="0">
                <a:ea typeface="Times New Roman" panose="02020603050405020304" pitchFamily="18" charset="0"/>
              </a:rPr>
              <a:t>           </a:t>
            </a:r>
            <a:r>
              <a:rPr lang="hu-HU" sz="1323" dirty="0">
                <a:ea typeface="Times New Roman" panose="02020603050405020304" pitchFamily="18" charset="0"/>
              </a:rPr>
              <a:t>étkezni, szeretik</a:t>
            </a:r>
            <a:r>
              <a:rPr lang="hu-HU" sz="1323" spc="9" dirty="0">
                <a:ea typeface="Times New Roman" panose="02020603050405020304" pitchFamily="18" charset="0"/>
              </a:rPr>
              <a:t> </a:t>
            </a:r>
            <a:r>
              <a:rPr lang="hu-HU" sz="1323" dirty="0">
                <a:ea typeface="Times New Roman" panose="02020603050405020304" pitchFamily="18" charset="0"/>
              </a:rPr>
              <a:t>megválogatni,</a:t>
            </a:r>
            <a:r>
              <a:rPr lang="hu-HU" sz="1323" spc="9" dirty="0">
                <a:ea typeface="Times New Roman" panose="02020603050405020304" pitchFamily="18" charset="0"/>
              </a:rPr>
              <a:t> </a:t>
            </a:r>
            <a:r>
              <a:rPr lang="hu-HU" sz="1323" dirty="0">
                <a:ea typeface="Times New Roman" panose="02020603050405020304" pitchFamily="18" charset="0"/>
              </a:rPr>
              <a:t>hogy</a:t>
            </a:r>
            <a:r>
              <a:rPr lang="hu-HU" sz="1323" spc="-9" dirty="0">
                <a:ea typeface="Times New Roman" panose="02020603050405020304" pitchFamily="18" charset="0"/>
              </a:rPr>
              <a:t> </a:t>
            </a:r>
            <a:r>
              <a:rPr lang="hu-HU" sz="1323" dirty="0">
                <a:ea typeface="Times New Roman" panose="02020603050405020304" pitchFamily="18" charset="0"/>
              </a:rPr>
              <a:t>honnan,</a:t>
            </a:r>
            <a:r>
              <a:rPr lang="hu-HU" sz="1323" spc="9" dirty="0">
                <a:ea typeface="Times New Roman" panose="02020603050405020304" pitchFamily="18" charset="0"/>
              </a:rPr>
              <a:t> </a:t>
            </a:r>
            <a:r>
              <a:rPr lang="hu-HU" sz="1323" dirty="0">
                <a:ea typeface="Times New Roman" panose="02020603050405020304" pitchFamily="18" charset="0"/>
              </a:rPr>
              <a:t>milyen</a:t>
            </a:r>
            <a:r>
              <a:rPr lang="hu-HU" sz="1323" spc="-19" dirty="0">
                <a:ea typeface="Times New Roman" panose="02020603050405020304" pitchFamily="18" charset="0"/>
              </a:rPr>
              <a:t> </a:t>
            </a:r>
            <a:r>
              <a:rPr lang="hu-HU" sz="1323" dirty="0">
                <a:ea typeface="Times New Roman" panose="02020603050405020304" pitchFamily="18" charset="0"/>
              </a:rPr>
              <a:t>termesztésből</a:t>
            </a:r>
            <a:r>
              <a:rPr lang="hu-HU" sz="1323" spc="19" dirty="0">
                <a:ea typeface="Times New Roman" panose="02020603050405020304" pitchFamily="18" charset="0"/>
              </a:rPr>
              <a:t> </a:t>
            </a:r>
            <a:r>
              <a:rPr lang="hu-HU" sz="1323" dirty="0">
                <a:ea typeface="Times New Roman" panose="02020603050405020304" pitchFamily="18" charset="0"/>
              </a:rPr>
              <a:t>választanak</a:t>
            </a:r>
            <a:r>
              <a:rPr lang="hu-HU" sz="1323" spc="9" dirty="0">
                <a:ea typeface="Times New Roman" panose="02020603050405020304" pitchFamily="18" charset="0"/>
              </a:rPr>
              <a:t> </a:t>
            </a:r>
            <a:r>
              <a:rPr lang="hu-HU" sz="1323" dirty="0">
                <a:ea typeface="Times New Roman" panose="02020603050405020304" pitchFamily="18" charset="0"/>
              </a:rPr>
              <a:t>alapvető</a:t>
            </a:r>
            <a:r>
              <a:rPr lang="hu-HU" sz="1323" spc="9" dirty="0">
                <a:ea typeface="Times New Roman" panose="02020603050405020304" pitchFamily="18" charset="0"/>
              </a:rPr>
              <a:t> </a:t>
            </a:r>
            <a:r>
              <a:rPr lang="hu-HU" sz="1323" dirty="0">
                <a:ea typeface="Times New Roman" panose="02020603050405020304" pitchFamily="18" charset="0"/>
              </a:rPr>
              <a:t>élelmiszereket</a:t>
            </a:r>
            <a:r>
              <a:rPr lang="hu-HU" sz="1323" spc="9" dirty="0">
                <a:ea typeface="Times New Roman" panose="02020603050405020304" pitchFamily="18" charset="0"/>
              </a:rPr>
              <a:t> </a:t>
            </a:r>
            <a:r>
              <a:rPr lang="hu-HU" sz="1323" dirty="0">
                <a:ea typeface="Times New Roman" panose="02020603050405020304" pitchFamily="18" charset="0"/>
              </a:rPr>
              <a:t>és nem</a:t>
            </a:r>
            <a:r>
              <a:rPr lang="hu-HU" sz="1323" spc="-9" dirty="0">
                <a:ea typeface="Times New Roman" panose="02020603050405020304" pitchFamily="18" charset="0"/>
              </a:rPr>
              <a:t> </a:t>
            </a:r>
            <a:r>
              <a:rPr lang="hu-HU" sz="1323" dirty="0">
                <a:ea typeface="Times New Roman" panose="02020603050405020304" pitchFamily="18" charset="0"/>
              </a:rPr>
              <a:t>utolsósorban</a:t>
            </a:r>
            <a:r>
              <a:rPr lang="hu-HU" sz="1323" spc="-19" dirty="0">
                <a:ea typeface="Times New Roman" panose="02020603050405020304" pitchFamily="18" charset="0"/>
              </a:rPr>
              <a:t> </a:t>
            </a:r>
            <a:r>
              <a:rPr lang="hu-HU" sz="1323" dirty="0">
                <a:ea typeface="Times New Roman" panose="02020603050405020304" pitchFamily="18" charset="0"/>
              </a:rPr>
              <a:t>azokkal</a:t>
            </a:r>
            <a:r>
              <a:rPr lang="hu-HU" sz="1323" spc="19" dirty="0">
                <a:ea typeface="Times New Roman" panose="02020603050405020304" pitchFamily="18" charset="0"/>
              </a:rPr>
              <a:t> </a:t>
            </a:r>
            <a:r>
              <a:rPr lang="hu-HU" sz="1323" dirty="0">
                <a:ea typeface="Times New Roman" panose="02020603050405020304" pitchFamily="18" charset="0"/>
              </a:rPr>
              <a:t>is,</a:t>
            </a:r>
            <a:r>
              <a:rPr lang="hu-HU" sz="1323" spc="9" dirty="0">
                <a:ea typeface="Times New Roman" panose="02020603050405020304" pitchFamily="18" charset="0"/>
              </a:rPr>
              <a:t> </a:t>
            </a:r>
            <a:r>
              <a:rPr lang="hu-HU" sz="1323" dirty="0">
                <a:ea typeface="Times New Roman" panose="02020603050405020304" pitchFamily="18" charset="0"/>
              </a:rPr>
              <a:t>akiknek fontos a</a:t>
            </a:r>
            <a:r>
              <a:rPr lang="hu-HU" sz="1323" spc="-19" dirty="0">
                <a:ea typeface="Times New Roman" panose="02020603050405020304" pitchFamily="18" charset="0"/>
              </a:rPr>
              <a:t> </a:t>
            </a:r>
            <a:r>
              <a:rPr lang="hu-HU" sz="1323" dirty="0">
                <a:ea typeface="Times New Roman" panose="02020603050405020304" pitchFamily="18" charset="0"/>
              </a:rPr>
              <a:t>felnövekvő</a:t>
            </a:r>
            <a:r>
              <a:rPr lang="hu-HU" sz="1323" spc="9" dirty="0">
                <a:ea typeface="Times New Roman" panose="02020603050405020304" pitchFamily="18" charset="0"/>
              </a:rPr>
              <a:t> </a:t>
            </a:r>
            <a:r>
              <a:rPr lang="hu-HU" sz="1323" dirty="0">
                <a:ea typeface="Times New Roman" panose="02020603050405020304" pitchFamily="18" charset="0"/>
              </a:rPr>
              <a:t>generáció</a:t>
            </a:r>
            <a:r>
              <a:rPr lang="hu-HU" sz="1323" spc="-9" dirty="0">
                <a:ea typeface="Times New Roman" panose="02020603050405020304" pitchFamily="18" charset="0"/>
              </a:rPr>
              <a:t> </a:t>
            </a:r>
            <a:r>
              <a:rPr lang="hu-HU" sz="1323" dirty="0">
                <a:ea typeface="Times New Roman" panose="02020603050405020304" pitchFamily="18" charset="0"/>
              </a:rPr>
              <a:t>egészsége…</a:t>
            </a:r>
          </a:p>
          <a:p>
            <a:pPr algn="ctr"/>
            <a:endParaRPr lang="hu-HU" sz="1323" dirty="0"/>
          </a:p>
        </p:txBody>
      </p:sp>
    </p:spTree>
    <p:extLst>
      <p:ext uri="{BB962C8B-B14F-4D97-AF65-F5344CB8AC3E}">
        <p14:creationId xmlns:p14="http://schemas.microsoft.com/office/powerpoint/2010/main" val="1980795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3E45C21F-891C-4394-8B9F-59630D608BB7}"/>
              </a:ext>
            </a:extLst>
          </p:cNvPr>
          <p:cNvSpPr>
            <a:spLocks noGrp="1"/>
          </p:cNvSpPr>
          <p:nvPr>
            <p:ph type="title"/>
          </p:nvPr>
        </p:nvSpPr>
        <p:spPr/>
        <p:txBody>
          <a:bodyPr>
            <a:normAutofit/>
          </a:bodyPr>
          <a:lstStyle/>
          <a:p>
            <a:pPr algn="l"/>
            <a:r>
              <a:rPr lang="hu-HU" cap="none" dirty="0">
                <a:effectLst/>
                <a:ea typeface="Microsoft Sans Serif" panose="020B0604020202020204" pitchFamily="34" charset="0"/>
                <a:cs typeface="Microsoft Sans Serif" panose="020B0604020202020204" pitchFamily="34" charset="0"/>
              </a:rPr>
              <a:t>T</a:t>
            </a:r>
            <a:r>
              <a:rPr lang="hu-HU" cap="none" dirty="0">
                <a:effectLst/>
                <a:ea typeface="Microsoft Sans Serif" panose="020B0604020202020204" pitchFamily="34" charset="0"/>
              </a:rPr>
              <a:t>é</a:t>
            </a:r>
            <a:r>
              <a:rPr lang="hu-HU" cap="none" dirty="0">
                <a:effectLst/>
                <a:ea typeface="Microsoft Sans Serif" panose="020B0604020202020204" pitchFamily="34" charset="0"/>
                <a:cs typeface="Microsoft Sans Serif" panose="020B0604020202020204" pitchFamily="34" charset="0"/>
              </a:rPr>
              <a:t>nyek</a:t>
            </a:r>
            <a:r>
              <a:rPr lang="hu-HU" cap="none" dirty="0">
                <a:effectLst/>
                <a:ea typeface="Microsoft Sans Serif" panose="020B0604020202020204" pitchFamily="34" charset="0"/>
              </a:rPr>
              <a:t>…</a:t>
            </a:r>
            <a:endParaRPr lang="hu-HU" sz="5669" cap="none" dirty="0"/>
          </a:p>
        </p:txBody>
      </p:sp>
      <p:sp>
        <p:nvSpPr>
          <p:cNvPr id="3" name="Tartalom helye 2">
            <a:extLst>
              <a:ext uri="{FF2B5EF4-FFF2-40B4-BE49-F238E27FC236}">
                <a16:creationId xmlns:a16="http://schemas.microsoft.com/office/drawing/2014/main" xmlns="" id="{F00FA73D-889C-45C6-BB30-8C339FBD21B6}"/>
              </a:ext>
            </a:extLst>
          </p:cNvPr>
          <p:cNvSpPr>
            <a:spLocks noGrp="1"/>
          </p:cNvSpPr>
          <p:nvPr>
            <p:ph idx="1"/>
          </p:nvPr>
        </p:nvSpPr>
        <p:spPr/>
        <p:txBody>
          <a:bodyPr>
            <a:normAutofit/>
          </a:bodyPr>
          <a:lstStyle/>
          <a:p>
            <a:pPr marL="0" indent="0">
              <a:buNone/>
            </a:pPr>
            <a:r>
              <a:rPr lang="hu-HU" sz="1701" cap="none" dirty="0"/>
              <a:t>- Napjainkban egyre inkább beigazolódni látszik e mondás valóság tartalma, hiszen a civilizáció fejlődésével sajnos nem az a tapasztalat, hogy csökkent volna a vezető halálokként ismert betegségek miatt elhunytak száma illetve az újonnan diagnosztizált betegek száma.</a:t>
            </a:r>
          </a:p>
          <a:p>
            <a:pPr marL="0" indent="0">
              <a:buNone/>
            </a:pPr>
            <a:r>
              <a:rPr lang="hu-HU" sz="1701" cap="none" dirty="0"/>
              <a:t>- Több krónikus betegség is jóval az európai átlag felett érinti a magyar lakosságot, ilyen például a </a:t>
            </a:r>
            <a:r>
              <a:rPr lang="hu-HU" sz="1701" b="1" cap="none" dirty="0"/>
              <a:t>magas vérnyomás</a:t>
            </a:r>
            <a:r>
              <a:rPr lang="hu-HU" sz="1701" cap="none" dirty="0"/>
              <a:t> és a </a:t>
            </a:r>
            <a:r>
              <a:rPr lang="hu-HU" sz="1701" b="1" cap="none" dirty="0"/>
              <a:t>cukorbetegség</a:t>
            </a:r>
            <a:r>
              <a:rPr lang="hu-HU" sz="1701" cap="none" dirty="0"/>
              <a:t>,  amelyek az emberek mintegy  harmadát veszélyeztetik. </a:t>
            </a:r>
          </a:p>
          <a:p>
            <a:pPr marL="0" indent="0">
              <a:buNone/>
            </a:pPr>
            <a:r>
              <a:rPr lang="hu-HU" sz="1701" cap="none" dirty="0"/>
              <a:t>- Gyakoriak a felnőtt lakosság körében az olyan kockázati tényezők, melyek az ilyen krónikus betegségek kialakulásában szerepet játszanak. Ezek a népbetegségek, illetve a súlyosabb állapotok egészségesebb életmóddal és rendszeres orvosi konzultációval sok esetben megelőzhetőek lennének.</a:t>
            </a:r>
          </a:p>
          <a:p>
            <a:pPr marL="0" indent="0">
              <a:buNone/>
            </a:pPr>
            <a:endParaRPr lang="hu-HU" sz="1701" cap="none" dirty="0"/>
          </a:p>
        </p:txBody>
      </p:sp>
    </p:spTree>
    <p:extLst>
      <p:ext uri="{BB962C8B-B14F-4D97-AF65-F5344CB8AC3E}">
        <p14:creationId xmlns:p14="http://schemas.microsoft.com/office/powerpoint/2010/main" val="63035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88574647-75C0-4520-B1D9-1E1CDE5193F9}"/>
              </a:ext>
            </a:extLst>
          </p:cNvPr>
          <p:cNvSpPr>
            <a:spLocks noGrp="1"/>
          </p:cNvSpPr>
          <p:nvPr>
            <p:ph type="title"/>
          </p:nvPr>
        </p:nvSpPr>
        <p:spPr>
          <a:xfrm>
            <a:off x="863447" y="773313"/>
            <a:ext cx="9401823" cy="1508263"/>
          </a:xfrm>
        </p:spPr>
        <p:txBody>
          <a:bodyPr>
            <a:normAutofit fontScale="90000"/>
          </a:bodyPr>
          <a:lstStyle/>
          <a:p>
            <a:pPr algn="l"/>
            <a:r>
              <a:rPr lang="hu-HU" cap="none" dirty="0"/>
              <a:t>A leggyakoribb előforduló betegségek Magyarországon:</a:t>
            </a:r>
            <a:br>
              <a:rPr lang="hu-HU" cap="none" dirty="0"/>
            </a:br>
            <a:r>
              <a:rPr lang="hu-HU" cap="none" dirty="0"/>
              <a:t/>
            </a:r>
            <a:br>
              <a:rPr lang="hu-HU" cap="none" dirty="0"/>
            </a:br>
            <a:endParaRPr lang="hu-HU" cap="none" dirty="0"/>
          </a:p>
        </p:txBody>
      </p:sp>
      <p:sp>
        <p:nvSpPr>
          <p:cNvPr id="3" name="Tartalom helye 2">
            <a:extLst>
              <a:ext uri="{FF2B5EF4-FFF2-40B4-BE49-F238E27FC236}">
                <a16:creationId xmlns:a16="http://schemas.microsoft.com/office/drawing/2014/main" xmlns="" id="{8C8CE9A5-9FA9-4777-944A-772C2C548907}"/>
              </a:ext>
            </a:extLst>
          </p:cNvPr>
          <p:cNvSpPr>
            <a:spLocks noGrp="1"/>
          </p:cNvSpPr>
          <p:nvPr>
            <p:ph idx="1"/>
          </p:nvPr>
        </p:nvSpPr>
        <p:spPr>
          <a:xfrm>
            <a:off x="863444" y="1340912"/>
            <a:ext cx="9793597" cy="3235514"/>
          </a:xfrm>
        </p:spPr>
        <p:txBody>
          <a:bodyPr>
            <a:noAutofit/>
          </a:bodyPr>
          <a:lstStyle/>
          <a:p>
            <a:pPr marL="0" indent="0">
              <a:buNone/>
            </a:pPr>
            <a:endParaRPr lang="hu-HU" sz="1512" cap="none" dirty="0"/>
          </a:p>
          <a:p>
            <a:pPr marL="0" indent="0">
              <a:buNone/>
            </a:pPr>
            <a:r>
              <a:rPr lang="hu-HU" sz="1512" cap="none" dirty="0"/>
              <a:t>- allergia,</a:t>
            </a:r>
          </a:p>
          <a:p>
            <a:pPr marL="0" indent="0">
              <a:buNone/>
            </a:pPr>
            <a:r>
              <a:rPr lang="hu-HU" sz="1512" cap="none" dirty="0"/>
              <a:t>- daganatos megbetegedések,</a:t>
            </a:r>
          </a:p>
          <a:p>
            <a:pPr marL="0" indent="0">
              <a:buNone/>
            </a:pPr>
            <a:r>
              <a:rPr lang="hu-HU" sz="1512" cap="none" dirty="0"/>
              <a:t>- szív és érrendszeri betegségek,</a:t>
            </a:r>
          </a:p>
          <a:p>
            <a:pPr marL="0" indent="0">
              <a:buNone/>
            </a:pPr>
            <a:r>
              <a:rPr lang="hu-HU" sz="1512" cap="none" dirty="0"/>
              <a:t>- cukorbetegség,</a:t>
            </a:r>
          </a:p>
          <a:p>
            <a:pPr marL="0" indent="0">
              <a:buNone/>
            </a:pPr>
            <a:r>
              <a:rPr lang="hu-HU" sz="1512" cap="none" dirty="0"/>
              <a:t>- csontritkulás,</a:t>
            </a:r>
          </a:p>
          <a:p>
            <a:pPr marL="0" indent="0">
              <a:buNone/>
            </a:pPr>
            <a:r>
              <a:rPr lang="hu-HU" sz="1512" cap="none" dirty="0"/>
              <a:t>- étkezési zavarok,</a:t>
            </a:r>
          </a:p>
          <a:p>
            <a:pPr marL="0" indent="0">
              <a:buNone/>
            </a:pPr>
            <a:r>
              <a:rPr lang="hu-HU" sz="1512" cap="none" dirty="0"/>
              <a:t>- depresszió,</a:t>
            </a:r>
          </a:p>
          <a:p>
            <a:pPr marL="0" indent="0">
              <a:buNone/>
            </a:pPr>
            <a:r>
              <a:rPr lang="hu-HU" sz="1512" cap="none" dirty="0"/>
              <a:t>- stressz,</a:t>
            </a:r>
          </a:p>
          <a:p>
            <a:pPr marL="0" indent="0">
              <a:buNone/>
            </a:pPr>
            <a:r>
              <a:rPr lang="hu-HU" sz="1512" cap="none" dirty="0"/>
              <a:t>- alvászavar,</a:t>
            </a:r>
          </a:p>
          <a:p>
            <a:pPr marL="0" indent="0">
              <a:buNone/>
            </a:pPr>
            <a:r>
              <a:rPr lang="hu-HU" sz="1512" cap="none" dirty="0"/>
              <a:t>- szenvedélybetegségek és az</a:t>
            </a:r>
          </a:p>
          <a:p>
            <a:pPr marL="0" indent="0">
              <a:buNone/>
            </a:pPr>
            <a:r>
              <a:rPr lang="hu-HU" sz="1512" cap="none" dirty="0"/>
              <a:t>- </a:t>
            </a:r>
            <a:r>
              <a:rPr lang="hu-HU" sz="1512" b="1" cap="none" dirty="0"/>
              <a:t>ételintolerancia.</a:t>
            </a:r>
          </a:p>
          <a:p>
            <a:pPr marL="0" indent="0">
              <a:buNone/>
            </a:pPr>
            <a:endParaRPr lang="hu-HU" sz="1512" cap="none" dirty="0"/>
          </a:p>
        </p:txBody>
      </p:sp>
    </p:spTree>
    <p:extLst>
      <p:ext uri="{BB962C8B-B14F-4D97-AF65-F5344CB8AC3E}">
        <p14:creationId xmlns:p14="http://schemas.microsoft.com/office/powerpoint/2010/main" val="312886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3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3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1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3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1400"/>
                            </p:stCondLst>
                            <p:childTnLst>
                              <p:par>
                                <p:cTn id="25" presetID="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3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700"/>
                            </p:stCondLst>
                            <p:childTnLst>
                              <p:par>
                                <p:cTn id="30" presetID="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3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3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3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3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2300"/>
                            </p:stCondLst>
                            <p:childTnLst>
                              <p:par>
                                <p:cTn id="40" presetID="2" presetClass="entr" presetSubtype="8"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3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3" dur="3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2600"/>
                            </p:stCondLst>
                            <p:childTnLst>
                              <p:par>
                                <p:cTn id="45" presetID="2" presetClass="entr" presetSubtype="8"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3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8" dur="3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49" fill="hold">
                            <p:stCondLst>
                              <p:cond delay="2900"/>
                            </p:stCondLst>
                            <p:childTnLst>
                              <p:par>
                                <p:cTn id="50" presetID="2" presetClass="entr" presetSubtype="8"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3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3" dur="3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54" fill="hold">
                            <p:stCondLst>
                              <p:cond delay="3200"/>
                            </p:stCondLst>
                            <p:childTnLst>
                              <p:par>
                                <p:cTn id="55" presetID="2" presetClass="entr" presetSubtype="8"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3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8" dur="3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2" presetClass="entr" presetSubtype="8" fill="hold" grpId="0" nodeType="after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3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3" dur="3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B50612C1-C3A3-4A15-806E-19EBB203FC96}"/>
              </a:ext>
            </a:extLst>
          </p:cNvPr>
          <p:cNvSpPr>
            <a:spLocks noGrp="1"/>
          </p:cNvSpPr>
          <p:nvPr>
            <p:ph type="title"/>
          </p:nvPr>
        </p:nvSpPr>
        <p:spPr/>
        <p:txBody>
          <a:bodyPr/>
          <a:lstStyle/>
          <a:p>
            <a:pPr algn="l"/>
            <a:r>
              <a:rPr lang="hu-HU" cap="none" dirty="0"/>
              <a:t>A táplálékod legyen az orvosságod, és az orvosságod a táplálékod legyen!</a:t>
            </a:r>
          </a:p>
        </p:txBody>
      </p:sp>
      <p:sp>
        <p:nvSpPr>
          <p:cNvPr id="3" name="Tartalom helye 2">
            <a:extLst>
              <a:ext uri="{FF2B5EF4-FFF2-40B4-BE49-F238E27FC236}">
                <a16:creationId xmlns:a16="http://schemas.microsoft.com/office/drawing/2014/main" xmlns="" id="{1445E6BC-FD51-4D62-81E5-0EB06EA848BC}"/>
              </a:ext>
            </a:extLst>
          </p:cNvPr>
          <p:cNvSpPr>
            <a:spLocks noGrp="1"/>
          </p:cNvSpPr>
          <p:nvPr>
            <p:ph idx="1"/>
          </p:nvPr>
        </p:nvSpPr>
        <p:spPr/>
        <p:txBody>
          <a:bodyPr>
            <a:normAutofit/>
          </a:bodyPr>
          <a:lstStyle/>
          <a:p>
            <a:pPr marL="0" indent="0">
              <a:buNone/>
            </a:pPr>
            <a:r>
              <a:rPr lang="hu-HU" b="1" cap="none" dirty="0"/>
              <a:t>Az ételintolerancia rövid története:</a:t>
            </a:r>
          </a:p>
          <a:p>
            <a:pPr marL="0" indent="0">
              <a:buNone/>
            </a:pPr>
            <a:r>
              <a:rPr lang="hu-HU" cap="none" dirty="0"/>
              <a:t>Az ételekre való érzékenység nem egy új kórkép, bár a mai modern orvostudomány látószögébe az elmúlt, 20-30 évben vált ismertté.</a:t>
            </a:r>
          </a:p>
          <a:p>
            <a:pPr marL="0" indent="0">
              <a:buNone/>
            </a:pPr>
            <a:r>
              <a:rPr lang="hu-HU" cap="none" dirty="0"/>
              <a:t>Ennek az oka az étel érzékenyek számának növekedése és a diagnosztikus technika fejlődése.</a:t>
            </a:r>
          </a:p>
          <a:p>
            <a:pPr marL="0" indent="0">
              <a:buNone/>
            </a:pPr>
            <a:r>
              <a:rPr lang="hu-HU" cap="none" dirty="0"/>
              <a:t>Sokszor vannak kellemetlenséget okozó panaszaink, melynek megszüntetésére nem fordítunk kellő figyelmet, hiszen nem gondolunk arra, hogy a háttérben komoly, de viszonylag könnyen orvosolható kórkép áll.</a:t>
            </a:r>
          </a:p>
          <a:p>
            <a:pPr marL="0" indent="0">
              <a:buNone/>
            </a:pPr>
            <a:endParaRPr lang="hu-HU" cap="none" dirty="0"/>
          </a:p>
          <a:p>
            <a:pPr marL="0" indent="0">
              <a:buNone/>
            </a:pPr>
            <a:endParaRPr lang="hu-HU" b="1" cap="none" dirty="0"/>
          </a:p>
        </p:txBody>
      </p:sp>
    </p:spTree>
    <p:extLst>
      <p:ext uri="{BB962C8B-B14F-4D97-AF65-F5344CB8AC3E}">
        <p14:creationId xmlns:p14="http://schemas.microsoft.com/office/powerpoint/2010/main" val="263474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5E5A5EB2-A24B-40E1-9A7E-97B65592BD2D}"/>
              </a:ext>
            </a:extLst>
          </p:cNvPr>
          <p:cNvSpPr>
            <a:spLocks noGrp="1"/>
          </p:cNvSpPr>
          <p:nvPr>
            <p:ph type="title"/>
          </p:nvPr>
        </p:nvSpPr>
        <p:spPr/>
        <p:txBody>
          <a:bodyPr/>
          <a:lstStyle/>
          <a:p>
            <a:pPr algn="l"/>
            <a:r>
              <a:rPr lang="hu-HU" cap="none" dirty="0"/>
              <a:t>Hippokratész</a:t>
            </a:r>
          </a:p>
        </p:txBody>
      </p:sp>
      <p:sp>
        <p:nvSpPr>
          <p:cNvPr id="3" name="Tartalom helye 2">
            <a:extLst>
              <a:ext uri="{FF2B5EF4-FFF2-40B4-BE49-F238E27FC236}">
                <a16:creationId xmlns:a16="http://schemas.microsoft.com/office/drawing/2014/main" xmlns="" id="{FBF56A21-7FEB-413A-BF37-40F925A4E335}"/>
              </a:ext>
            </a:extLst>
          </p:cNvPr>
          <p:cNvSpPr>
            <a:spLocks noGrp="1"/>
          </p:cNvSpPr>
          <p:nvPr>
            <p:ph idx="1"/>
          </p:nvPr>
        </p:nvSpPr>
        <p:spPr>
          <a:xfrm>
            <a:off x="863447" y="2425581"/>
            <a:ext cx="6487313" cy="3235514"/>
          </a:xfrm>
        </p:spPr>
        <p:txBody>
          <a:bodyPr/>
          <a:lstStyle/>
          <a:p>
            <a:pPr marL="0" marR="1187423" indent="0">
              <a:lnSpc>
                <a:spcPct val="101000"/>
              </a:lnSpc>
              <a:spcBef>
                <a:spcPts val="350"/>
              </a:spcBef>
              <a:buNone/>
            </a:pPr>
            <a:r>
              <a:rPr lang="hu-HU" sz="1701" b="1" cap="none" dirty="0">
                <a:ea typeface="Microsoft Sans Serif" panose="020B0604020202020204" pitchFamily="34" charset="0"/>
              </a:rPr>
              <a:t>Hippokratész</a:t>
            </a:r>
            <a:r>
              <a:rPr lang="hu-HU" sz="1701" cap="none" dirty="0">
                <a:ea typeface="Microsoft Sans Serif" panose="020B0604020202020204" pitchFamily="34" charset="0"/>
              </a:rPr>
              <a:t> már az ő idejében külön feljegyzéseket készített arról, hogy</a:t>
            </a:r>
            <a:r>
              <a:rPr lang="hu-HU" sz="1701" cap="none" spc="-288" dirty="0">
                <a:ea typeface="Microsoft Sans Serif" panose="020B0604020202020204" pitchFamily="34" charset="0"/>
              </a:rPr>
              <a:t> </a:t>
            </a:r>
            <a:r>
              <a:rPr lang="hu-HU" sz="1701" cap="none" dirty="0">
                <a:ea typeface="Microsoft Sans Serif" panose="020B0604020202020204" pitchFamily="34" charset="0"/>
              </a:rPr>
              <a:t>egyes</a:t>
            </a:r>
            <a:r>
              <a:rPr lang="hu-HU" sz="1701" cap="none" spc="-5" dirty="0">
                <a:ea typeface="Microsoft Sans Serif" panose="020B0604020202020204" pitchFamily="34" charset="0"/>
              </a:rPr>
              <a:t> </a:t>
            </a:r>
            <a:r>
              <a:rPr lang="hu-HU" sz="1701" cap="none" dirty="0">
                <a:ea typeface="Microsoft Sans Serif" panose="020B0604020202020204" pitchFamily="34" charset="0"/>
              </a:rPr>
              <a:t>ételek</a:t>
            </a:r>
            <a:r>
              <a:rPr lang="hu-HU" sz="1701" cap="none" spc="-19" dirty="0">
                <a:ea typeface="Microsoft Sans Serif" panose="020B0604020202020204" pitchFamily="34" charset="0"/>
              </a:rPr>
              <a:t> </a:t>
            </a:r>
            <a:r>
              <a:rPr lang="hu-HU" sz="1701" cap="none" dirty="0">
                <a:ea typeface="Microsoft Sans Serif" panose="020B0604020202020204" pitchFamily="34" charset="0"/>
              </a:rPr>
              <a:t>elfogyasztása</a:t>
            </a:r>
            <a:r>
              <a:rPr lang="hu-HU" sz="1701" cap="none" spc="5" dirty="0">
                <a:ea typeface="Microsoft Sans Serif" panose="020B0604020202020204" pitchFamily="34" charset="0"/>
              </a:rPr>
              <a:t> </a:t>
            </a:r>
            <a:r>
              <a:rPr lang="hu-HU" sz="1701" cap="none" dirty="0">
                <a:ea typeface="Microsoft Sans Serif" panose="020B0604020202020204" pitchFamily="34" charset="0"/>
              </a:rPr>
              <a:t>különböző</a:t>
            </a:r>
            <a:r>
              <a:rPr lang="hu-HU" sz="1701" cap="none" spc="5" dirty="0">
                <a:ea typeface="Microsoft Sans Serif" panose="020B0604020202020204" pitchFamily="34" charset="0"/>
              </a:rPr>
              <a:t> </a:t>
            </a:r>
            <a:r>
              <a:rPr lang="hu-HU" sz="1701" cap="none" dirty="0">
                <a:ea typeface="Microsoft Sans Serif" panose="020B0604020202020204" pitchFamily="34" charset="0"/>
              </a:rPr>
              <a:t>tünetek</a:t>
            </a:r>
            <a:r>
              <a:rPr lang="hu-HU" sz="1701" cap="none" spc="5" dirty="0">
                <a:ea typeface="Microsoft Sans Serif" panose="020B0604020202020204" pitchFamily="34" charset="0"/>
              </a:rPr>
              <a:t> </a:t>
            </a:r>
            <a:r>
              <a:rPr lang="hu-HU" sz="1701" cap="none" dirty="0">
                <a:ea typeface="Microsoft Sans Serif" panose="020B0604020202020204" pitchFamily="34" charset="0"/>
              </a:rPr>
              <a:t>megjelenését</a:t>
            </a:r>
            <a:r>
              <a:rPr lang="hu-HU" sz="1701" cap="none" spc="47" dirty="0">
                <a:ea typeface="Microsoft Sans Serif" panose="020B0604020202020204" pitchFamily="34" charset="0"/>
              </a:rPr>
              <a:t> </a:t>
            </a:r>
            <a:r>
              <a:rPr lang="hu-HU" sz="1701" cap="none" dirty="0">
                <a:ea typeface="Microsoft Sans Serif" panose="020B0604020202020204" pitchFamily="34" charset="0"/>
              </a:rPr>
              <a:t>okozta.</a:t>
            </a:r>
          </a:p>
          <a:p>
            <a:pPr marL="0" marR="1187423" indent="0">
              <a:lnSpc>
                <a:spcPct val="101000"/>
              </a:lnSpc>
              <a:buNone/>
            </a:pPr>
            <a:r>
              <a:rPr lang="hu-HU" sz="1701" cap="none" dirty="0">
                <a:ea typeface="Microsoft Sans Serif" panose="020B0604020202020204" pitchFamily="34" charset="0"/>
              </a:rPr>
              <a:t>Például nála a</a:t>
            </a:r>
            <a:r>
              <a:rPr lang="hu-HU" sz="1701" cap="none" spc="5" dirty="0">
                <a:ea typeface="Microsoft Sans Serif" panose="020B0604020202020204" pitchFamily="34" charset="0"/>
              </a:rPr>
              <a:t> </a:t>
            </a:r>
            <a:r>
              <a:rPr lang="hu-HU" sz="1701" b="1" cap="none" dirty="0">
                <a:ea typeface="Microsoft Sans Serif" panose="020B0604020202020204" pitchFamily="34" charset="0"/>
              </a:rPr>
              <a:t>sajt</a:t>
            </a:r>
            <a:r>
              <a:rPr lang="hu-HU" sz="1701" cap="none" dirty="0">
                <a:ea typeface="Microsoft Sans Serif" panose="020B0604020202020204" pitchFamily="34" charset="0"/>
              </a:rPr>
              <a:t> elfogyasztása</a:t>
            </a:r>
            <a:r>
              <a:rPr lang="hu-HU" sz="1701" cap="none" spc="-5" dirty="0">
                <a:ea typeface="Microsoft Sans Serif" panose="020B0604020202020204" pitchFamily="34" charset="0"/>
              </a:rPr>
              <a:t> </a:t>
            </a:r>
            <a:r>
              <a:rPr lang="hu-HU" sz="1701" cap="none" dirty="0">
                <a:ea typeface="Microsoft Sans Serif" panose="020B0604020202020204" pitchFamily="34" charset="0"/>
              </a:rPr>
              <a:t>fejfájást,</a:t>
            </a:r>
            <a:r>
              <a:rPr lang="hu-HU" sz="1701" cap="none" spc="24" dirty="0">
                <a:ea typeface="Microsoft Sans Serif" panose="020B0604020202020204" pitchFamily="34" charset="0"/>
              </a:rPr>
              <a:t> </a:t>
            </a:r>
            <a:r>
              <a:rPr lang="hu-HU" sz="1701" cap="none" dirty="0">
                <a:ea typeface="Microsoft Sans Serif" panose="020B0604020202020204" pitchFamily="34" charset="0"/>
              </a:rPr>
              <a:t>míg</a:t>
            </a:r>
            <a:r>
              <a:rPr lang="hu-HU" sz="1701" cap="none" spc="9" dirty="0">
                <a:ea typeface="Microsoft Sans Serif" panose="020B0604020202020204" pitchFamily="34" charset="0"/>
              </a:rPr>
              <a:t> III</a:t>
            </a:r>
            <a:r>
              <a:rPr lang="hu-HU" sz="1701" cap="none" dirty="0">
                <a:ea typeface="Microsoft Sans Serif" panose="020B0604020202020204" pitchFamily="34" charset="0"/>
              </a:rPr>
              <a:t>. Richard</a:t>
            </a:r>
            <a:r>
              <a:rPr lang="hu-HU" sz="1701" cap="none" spc="-5" dirty="0">
                <a:ea typeface="Microsoft Sans Serif" panose="020B0604020202020204" pitchFamily="34" charset="0"/>
              </a:rPr>
              <a:t> </a:t>
            </a:r>
            <a:r>
              <a:rPr lang="hu-HU" sz="1701" cap="none" dirty="0">
                <a:ea typeface="Microsoft Sans Serif" panose="020B0604020202020204" pitchFamily="34" charset="0"/>
              </a:rPr>
              <a:t>angol</a:t>
            </a:r>
            <a:r>
              <a:rPr lang="hu-HU" sz="1701" cap="none" spc="-5" dirty="0">
                <a:ea typeface="Microsoft Sans Serif" panose="020B0604020202020204" pitchFamily="34" charset="0"/>
              </a:rPr>
              <a:t> </a:t>
            </a:r>
            <a:r>
              <a:rPr lang="hu-HU" sz="1701" cap="none" dirty="0">
                <a:ea typeface="Microsoft Sans Serif" panose="020B0604020202020204" pitchFamily="34" charset="0"/>
              </a:rPr>
              <a:t>királynál</a:t>
            </a:r>
            <a:r>
              <a:rPr lang="hu-HU" sz="1701" cap="none" spc="-288" dirty="0">
                <a:ea typeface="Microsoft Sans Serif" panose="020B0604020202020204" pitchFamily="34" charset="0"/>
              </a:rPr>
              <a:t> </a:t>
            </a:r>
            <a:r>
              <a:rPr lang="hu-HU" sz="1701" cap="none" dirty="0">
                <a:ea typeface="Microsoft Sans Serif" panose="020B0604020202020204" pitchFamily="34" charset="0"/>
              </a:rPr>
              <a:t>bőrkiütések</a:t>
            </a:r>
            <a:r>
              <a:rPr lang="hu-HU" sz="1701" cap="none" spc="19" dirty="0">
                <a:ea typeface="Microsoft Sans Serif" panose="020B0604020202020204" pitchFamily="34" charset="0"/>
              </a:rPr>
              <a:t> </a:t>
            </a:r>
            <a:r>
              <a:rPr lang="hu-HU" sz="1701" cap="none" dirty="0">
                <a:ea typeface="Microsoft Sans Serif" panose="020B0604020202020204" pitchFamily="34" charset="0"/>
              </a:rPr>
              <a:t>jelentkeztek,</a:t>
            </a:r>
            <a:r>
              <a:rPr lang="hu-HU" sz="1701" cap="none" spc="9" dirty="0">
                <a:ea typeface="Microsoft Sans Serif" panose="020B0604020202020204" pitchFamily="34" charset="0"/>
              </a:rPr>
              <a:t> </a:t>
            </a:r>
            <a:r>
              <a:rPr lang="hu-HU" sz="1701" cap="none" dirty="0">
                <a:ea typeface="Microsoft Sans Serif" panose="020B0604020202020204" pitchFamily="34" charset="0"/>
              </a:rPr>
              <a:t>ha</a:t>
            </a:r>
            <a:r>
              <a:rPr lang="hu-HU" sz="1701" cap="none" spc="19" dirty="0">
                <a:ea typeface="Microsoft Sans Serif" panose="020B0604020202020204" pitchFamily="34" charset="0"/>
              </a:rPr>
              <a:t> </a:t>
            </a:r>
            <a:r>
              <a:rPr lang="hu-HU" sz="1701" cap="none" dirty="0">
                <a:ea typeface="Microsoft Sans Serif" panose="020B0604020202020204" pitchFamily="34" charset="0"/>
              </a:rPr>
              <a:t>szamócát</a:t>
            </a:r>
            <a:r>
              <a:rPr lang="hu-HU" sz="1701" cap="none" spc="9" dirty="0">
                <a:ea typeface="Microsoft Sans Serif" panose="020B0604020202020204" pitchFamily="34" charset="0"/>
              </a:rPr>
              <a:t> </a:t>
            </a:r>
            <a:r>
              <a:rPr lang="hu-HU" sz="1701" cap="none" dirty="0">
                <a:ea typeface="Microsoft Sans Serif" panose="020B0604020202020204" pitchFamily="34" charset="0"/>
              </a:rPr>
              <a:t>fogyasztott.</a:t>
            </a:r>
          </a:p>
          <a:p>
            <a:pPr marL="0" indent="0">
              <a:lnSpc>
                <a:spcPts val="1271"/>
              </a:lnSpc>
              <a:buNone/>
            </a:pPr>
            <a:r>
              <a:rPr lang="hu-HU" sz="1701" cap="none" spc="-5" dirty="0">
                <a:ea typeface="Microsoft Sans Serif" panose="020B0604020202020204" pitchFamily="34" charset="0"/>
              </a:rPr>
              <a:t>A</a:t>
            </a:r>
            <a:r>
              <a:rPr lang="hu-HU" sz="1701" cap="none" spc="-66" dirty="0">
                <a:ea typeface="Microsoft Sans Serif" panose="020B0604020202020204" pitchFamily="34" charset="0"/>
              </a:rPr>
              <a:t> </a:t>
            </a:r>
            <a:r>
              <a:rPr lang="hu-HU" sz="1701" cap="none" spc="-5" dirty="0">
                <a:ea typeface="Microsoft Sans Serif" panose="020B0604020202020204" pitchFamily="34" charset="0"/>
              </a:rPr>
              <a:t>15.</a:t>
            </a:r>
            <a:r>
              <a:rPr lang="hu-HU" sz="1701" cap="none" spc="24" dirty="0">
                <a:ea typeface="Microsoft Sans Serif" panose="020B0604020202020204" pitchFamily="34" charset="0"/>
              </a:rPr>
              <a:t> </a:t>
            </a:r>
            <a:r>
              <a:rPr lang="hu-HU" sz="1701" cap="none" spc="-5" dirty="0">
                <a:ea typeface="Microsoft Sans Serif" panose="020B0604020202020204" pitchFamily="34" charset="0"/>
              </a:rPr>
              <a:t>században</a:t>
            </a:r>
            <a:r>
              <a:rPr lang="hu-HU" sz="1701" cap="none" spc="19" dirty="0">
                <a:ea typeface="Microsoft Sans Serif" panose="020B0604020202020204" pitchFamily="34" charset="0"/>
              </a:rPr>
              <a:t> </a:t>
            </a:r>
            <a:r>
              <a:rPr lang="hu-HU" sz="1701" cap="none" spc="-5" dirty="0">
                <a:ea typeface="Microsoft Sans Serif" panose="020B0604020202020204" pitchFamily="34" charset="0"/>
              </a:rPr>
              <a:t>mindezeket</a:t>
            </a:r>
            <a:r>
              <a:rPr lang="hu-HU" sz="1701" cap="none" dirty="0">
                <a:ea typeface="Microsoft Sans Serif" panose="020B0604020202020204" pitchFamily="34" charset="0"/>
              </a:rPr>
              <a:t> </a:t>
            </a:r>
            <a:r>
              <a:rPr lang="hu-HU" sz="1701" cap="none" spc="-5" dirty="0">
                <a:ea typeface="Microsoft Sans Serif" panose="020B0604020202020204" pitchFamily="34" charset="0"/>
              </a:rPr>
              <a:t>boszorkányságnak</a:t>
            </a:r>
            <a:r>
              <a:rPr lang="hu-HU" sz="1701" cap="none" spc="14" dirty="0">
                <a:ea typeface="Microsoft Sans Serif" panose="020B0604020202020204" pitchFamily="34" charset="0"/>
              </a:rPr>
              <a:t> </a:t>
            </a:r>
            <a:r>
              <a:rPr lang="hu-HU" sz="1701" cap="none" dirty="0">
                <a:ea typeface="Microsoft Sans Serif" panose="020B0604020202020204" pitchFamily="34" charset="0"/>
              </a:rPr>
              <a:t>tekintették.</a:t>
            </a:r>
          </a:p>
          <a:p>
            <a:pPr marL="0" marR="1187423" indent="0">
              <a:spcBef>
                <a:spcPts val="24"/>
              </a:spcBef>
              <a:buNone/>
            </a:pPr>
            <a:endParaRPr lang="hu-HU" sz="1701" cap="none" dirty="0">
              <a:ea typeface="Microsoft Sans Serif" panose="020B0604020202020204" pitchFamily="34" charset="0"/>
            </a:endParaRPr>
          </a:p>
          <a:p>
            <a:pPr marL="0" marR="1187423" indent="0">
              <a:spcBef>
                <a:spcPts val="24"/>
              </a:spcBef>
              <a:buNone/>
            </a:pPr>
            <a:r>
              <a:rPr lang="hu-HU" sz="1701" cap="none" dirty="0">
                <a:ea typeface="Microsoft Sans Serif" panose="020B0604020202020204" pitchFamily="34" charset="0"/>
              </a:rPr>
              <a:t>Ma már tudjuk, hogy a kórképet a szervezet fokozott immunreakciója váltja</a:t>
            </a:r>
            <a:r>
              <a:rPr lang="hu-HU" sz="1701" cap="none" spc="-288" dirty="0">
                <a:ea typeface="Microsoft Sans Serif" panose="020B0604020202020204" pitchFamily="34" charset="0"/>
              </a:rPr>
              <a:t> </a:t>
            </a:r>
            <a:r>
              <a:rPr lang="hu-HU" sz="1701" cap="none" dirty="0">
                <a:ea typeface="Microsoft Sans Serif" panose="020B0604020202020204" pitchFamily="34" charset="0"/>
              </a:rPr>
              <a:t>ki.</a:t>
            </a:r>
          </a:p>
          <a:p>
            <a:pPr marL="0" indent="0">
              <a:buNone/>
            </a:pPr>
            <a:endParaRPr lang="hu-HU" cap="none" dirty="0"/>
          </a:p>
        </p:txBody>
      </p:sp>
      <p:pic>
        <p:nvPicPr>
          <p:cNvPr id="4" name="image5.jpeg">
            <a:extLst>
              <a:ext uri="{FF2B5EF4-FFF2-40B4-BE49-F238E27FC236}">
                <a16:creationId xmlns:a16="http://schemas.microsoft.com/office/drawing/2014/main" xmlns="" id="{898CF9CA-5B69-4604-9CB0-2583BEDCD18D}"/>
              </a:ext>
            </a:extLst>
          </p:cNvPr>
          <p:cNvPicPr/>
          <p:nvPr/>
        </p:nvPicPr>
        <p:blipFill>
          <a:blip r:embed="rId2" cstate="print"/>
          <a:stretch>
            <a:fillRect/>
          </a:stretch>
        </p:blipFill>
        <p:spPr>
          <a:xfrm>
            <a:off x="7569544" y="2167919"/>
            <a:ext cx="2689279" cy="3750836"/>
          </a:xfrm>
          <a:prstGeom prst="rect">
            <a:avLst/>
          </a:prstGeom>
        </p:spPr>
      </p:pic>
    </p:spTree>
    <p:extLst>
      <p:ext uri="{BB962C8B-B14F-4D97-AF65-F5344CB8AC3E}">
        <p14:creationId xmlns:p14="http://schemas.microsoft.com/office/powerpoint/2010/main" val="215730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seppecske">
  <a:themeElements>
    <a:clrScheme name="Cseppecske">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Cseppecsk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seppecsk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333</TotalTime>
  <Words>1873</Words>
  <Application>Microsoft Office PowerPoint</Application>
  <PresentationFormat>Egyéni</PresentationFormat>
  <Paragraphs>176</Paragraphs>
  <Slides>26</Slides>
  <Notes>0</Notes>
  <HiddenSlides>0</HiddenSlides>
  <MMClips>0</MMClips>
  <ScaleCrop>false</ScaleCrop>
  <HeadingPairs>
    <vt:vector size="6" baseType="variant">
      <vt:variant>
        <vt:lpstr>Használt betűtípusok</vt:lpstr>
      </vt:variant>
      <vt:variant>
        <vt:i4>10</vt:i4>
      </vt:variant>
      <vt:variant>
        <vt:lpstr>Téma</vt:lpstr>
      </vt:variant>
      <vt:variant>
        <vt:i4>2</vt:i4>
      </vt:variant>
      <vt:variant>
        <vt:lpstr>Diacímek</vt:lpstr>
      </vt:variant>
      <vt:variant>
        <vt:i4>26</vt:i4>
      </vt:variant>
    </vt:vector>
  </HeadingPairs>
  <TitlesOfParts>
    <vt:vector size="38" baseType="lpstr">
      <vt:lpstr>Yu Gothic</vt:lpstr>
      <vt:lpstr>Arial</vt:lpstr>
      <vt:lpstr>Bahnschrift</vt:lpstr>
      <vt:lpstr>Bahnschrift Condensed</vt:lpstr>
      <vt:lpstr>Calibri</vt:lpstr>
      <vt:lpstr>Calibri Light</vt:lpstr>
      <vt:lpstr>Microsoft Sans Serif</vt:lpstr>
      <vt:lpstr>NimbusSanNovConDHeaRegular</vt:lpstr>
      <vt:lpstr>Times New Roman</vt:lpstr>
      <vt:lpstr>Tw Cen MT</vt:lpstr>
      <vt:lpstr>Office-téma</vt:lpstr>
      <vt:lpstr>Cseppecske</vt:lpstr>
      <vt:lpstr>PowerPoint bemutató</vt:lpstr>
      <vt:lpstr>PowerPoint bemutató</vt:lpstr>
      <vt:lpstr>PowerPoint bemutató</vt:lpstr>
      <vt:lpstr>PowerPoint bemutató</vt:lpstr>
      <vt:lpstr>Ételintolerancia-az új népbetegség?  Varga Anita Nyíregyháza, 2022.11.24. </vt:lpstr>
      <vt:lpstr>Tények…</vt:lpstr>
      <vt:lpstr>A leggyakoribb előforduló betegségek Magyarországon:  </vt:lpstr>
      <vt:lpstr>A táplálékod legyen az orvosságod, és az orvosságod a táplálékod legyen!</vt:lpstr>
      <vt:lpstr>Hippokratész</vt:lpstr>
      <vt:lpstr>21. század küszöbén…</vt:lpstr>
      <vt:lpstr>Ok-okozat…</vt:lpstr>
      <vt:lpstr>Tények:</vt:lpstr>
      <vt:lpstr>Mikor beszélünk élelintoleranciáról?</vt:lpstr>
      <vt:lpstr>Ételallergia</vt:lpstr>
      <vt:lpstr>Ételintolerancia</vt:lpstr>
      <vt:lpstr>Milyen tünetek esetén gondolhatunk ételintoleranciára?</vt:lpstr>
      <vt:lpstr>Mikor alakul ki ételintolerancia?</vt:lpstr>
      <vt:lpstr>Leggyakoribb ételintoleranciát okozó ételek:</vt:lpstr>
      <vt:lpstr>Ételintolerancia-keresztreakciók</vt:lpstr>
      <vt:lpstr>Ennek eredményeképpen:</vt:lpstr>
      <vt:lpstr>Kommunikáció a bélrendszer és az idegrendszer között</vt:lpstr>
      <vt:lpstr>Táplálkozás</vt:lpstr>
      <vt:lpstr>Hogyan vizsgáljuk az ételintoleranciát?</vt:lpstr>
      <vt:lpstr>Táplálkozás- különböző kórképek kapcsolata</vt:lpstr>
      <vt:lpstr>Hol tudom elvégeztetni a FOODTEST200+ vizsgálatot?</vt:lpstr>
      <vt:lpstr>Szolgáltatásaink: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Gábor Varga</dc:creator>
  <cp:lastModifiedBy>Microsoft-fiók</cp:lastModifiedBy>
  <cp:revision>137</cp:revision>
  <dcterms:created xsi:type="dcterms:W3CDTF">2022-11-14T09:37:47Z</dcterms:created>
  <dcterms:modified xsi:type="dcterms:W3CDTF">2022-11-14T21:32:52Z</dcterms:modified>
</cp:coreProperties>
</file>