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7" r:id="rId2"/>
    <p:sldId id="258" r:id="rId3"/>
    <p:sldId id="264" r:id="rId4"/>
    <p:sldId id="265" r:id="rId5"/>
    <p:sldId id="276" r:id="rId6"/>
    <p:sldId id="259" r:id="rId7"/>
    <p:sldId id="269" r:id="rId8"/>
    <p:sldId id="261" r:id="rId9"/>
    <p:sldId id="260" r:id="rId10"/>
    <p:sldId id="277" r:id="rId11"/>
    <p:sldId id="262" r:id="rId12"/>
    <p:sldId id="266" r:id="rId13"/>
    <p:sldId id="267" r:id="rId14"/>
    <p:sldId id="270" r:id="rId15"/>
    <p:sldId id="271" r:id="rId16"/>
    <p:sldId id="272" r:id="rId17"/>
    <p:sldId id="273" r:id="rId18"/>
    <p:sldId id="274" r:id="rId19"/>
    <p:sldId id="275" r:id="rId20"/>
    <p:sldId id="278" r:id="rId21"/>
    <p:sldId id="263" r:id="rId22"/>
  </p:sldIdLst>
  <p:sldSz cx="9144000" cy="6858000" type="screen4x3"/>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4" d="100"/>
          <a:sy n="104" d="100"/>
        </p:scale>
        <p:origin x="-178" y="-8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55DD18-43F6-4BE5-88BB-C0B9FF715713}" type="datetimeFigureOut">
              <a:rPr lang="hu-HU" smtClean="0"/>
              <a:t>2022. 11. 09.</a:t>
            </a:fld>
            <a:endParaRPr lang="hu-HU"/>
          </a:p>
        </p:txBody>
      </p:sp>
      <p:sp>
        <p:nvSpPr>
          <p:cNvPr id="4" name="Diakép hely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A54D91-C8D6-4FE7-83AD-C5C510DCC63E}" type="slidenum">
              <a:rPr lang="hu-HU" smtClean="0"/>
              <a:t>‹#›</a:t>
            </a:fld>
            <a:endParaRPr lang="hu-HU"/>
          </a:p>
        </p:txBody>
      </p:sp>
    </p:spTree>
    <p:extLst>
      <p:ext uri="{BB962C8B-B14F-4D97-AF65-F5344CB8AC3E}">
        <p14:creationId xmlns:p14="http://schemas.microsoft.com/office/powerpoint/2010/main" val="113486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9CA54D91-C8D6-4FE7-83AD-C5C510DCC63E}" type="slidenum">
              <a:rPr lang="hu-HU" smtClean="0"/>
              <a:t>1</a:t>
            </a:fld>
            <a:endParaRPr lang="hu-HU"/>
          </a:p>
        </p:txBody>
      </p:sp>
    </p:spTree>
    <p:extLst>
      <p:ext uri="{BB962C8B-B14F-4D97-AF65-F5344CB8AC3E}">
        <p14:creationId xmlns:p14="http://schemas.microsoft.com/office/powerpoint/2010/main" val="3920200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9CA54D91-C8D6-4FE7-83AD-C5C510DCC63E}" type="slidenum">
              <a:rPr lang="hu-HU" smtClean="0"/>
              <a:t>4</a:t>
            </a:fld>
            <a:endParaRPr lang="hu-HU"/>
          </a:p>
        </p:txBody>
      </p:sp>
    </p:spTree>
    <p:extLst>
      <p:ext uri="{BB962C8B-B14F-4D97-AF65-F5344CB8AC3E}">
        <p14:creationId xmlns:p14="http://schemas.microsoft.com/office/powerpoint/2010/main" val="3448801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hu-HU" dirty="0" smtClean="0"/>
          </a:p>
        </p:txBody>
      </p:sp>
      <p:sp>
        <p:nvSpPr>
          <p:cNvPr id="4" name="Dia számának helye 3"/>
          <p:cNvSpPr>
            <a:spLocks noGrp="1"/>
          </p:cNvSpPr>
          <p:nvPr>
            <p:ph type="sldNum" sz="quarter" idx="10"/>
          </p:nvPr>
        </p:nvSpPr>
        <p:spPr/>
        <p:txBody>
          <a:bodyPr/>
          <a:lstStyle/>
          <a:p>
            <a:fld id="{9CA54D91-C8D6-4FE7-83AD-C5C510DCC63E}" type="slidenum">
              <a:rPr lang="hu-HU" smtClean="0"/>
              <a:t>5</a:t>
            </a:fld>
            <a:endParaRPr lang="hu-HU"/>
          </a:p>
        </p:txBody>
      </p:sp>
    </p:spTree>
    <p:extLst>
      <p:ext uri="{BB962C8B-B14F-4D97-AF65-F5344CB8AC3E}">
        <p14:creationId xmlns:p14="http://schemas.microsoft.com/office/powerpoint/2010/main" val="3735249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9CA54D91-C8D6-4FE7-83AD-C5C510DCC63E}" type="slidenum">
              <a:rPr lang="hu-HU" smtClean="0"/>
              <a:t>8</a:t>
            </a:fld>
            <a:endParaRPr lang="hu-HU"/>
          </a:p>
        </p:txBody>
      </p:sp>
    </p:spTree>
    <p:extLst>
      <p:ext uri="{BB962C8B-B14F-4D97-AF65-F5344CB8AC3E}">
        <p14:creationId xmlns:p14="http://schemas.microsoft.com/office/powerpoint/2010/main" val="3897796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9CA54D91-C8D6-4FE7-83AD-C5C510DCC63E}" type="slidenum">
              <a:rPr lang="hu-HU" smtClean="0"/>
              <a:t>11</a:t>
            </a:fld>
            <a:endParaRPr lang="hu-HU"/>
          </a:p>
        </p:txBody>
      </p:sp>
    </p:spTree>
    <p:extLst>
      <p:ext uri="{BB962C8B-B14F-4D97-AF65-F5344CB8AC3E}">
        <p14:creationId xmlns:p14="http://schemas.microsoft.com/office/powerpoint/2010/main" val="3543694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hu-HU"/>
          </a:p>
        </p:txBody>
      </p:sp>
      <p:sp>
        <p:nvSpPr>
          <p:cNvPr id="4" name="Dátum helye 3"/>
          <p:cNvSpPr>
            <a:spLocks noGrp="1"/>
          </p:cNvSpPr>
          <p:nvPr>
            <p:ph type="dt" sz="half" idx="10"/>
          </p:nvPr>
        </p:nvSpPr>
        <p:spPr/>
        <p:txBody>
          <a:bodyPr/>
          <a:lstStyle/>
          <a:p>
            <a:fld id="{53F909C1-ACF4-4C11-850D-7A4643D6705C}" type="datetimeFigureOut">
              <a:rPr lang="hu-HU" smtClean="0"/>
              <a:t>2022. 11. 09.</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55E7B274-41F2-42F9-9807-34AB4161EAE9}" type="slidenum">
              <a:rPr lang="hu-HU" smtClean="0"/>
              <a:t>‹#›</a:t>
            </a:fld>
            <a:endParaRPr lang="hu-HU"/>
          </a:p>
        </p:txBody>
      </p:sp>
    </p:spTree>
    <p:extLst>
      <p:ext uri="{BB962C8B-B14F-4D97-AF65-F5344CB8AC3E}">
        <p14:creationId xmlns:p14="http://schemas.microsoft.com/office/powerpoint/2010/main" val="2937792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53F909C1-ACF4-4C11-850D-7A4643D6705C}" type="datetimeFigureOut">
              <a:rPr lang="hu-HU" smtClean="0"/>
              <a:t>2022. 11. 09.</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55E7B274-41F2-42F9-9807-34AB4161EAE9}" type="slidenum">
              <a:rPr lang="hu-HU" smtClean="0"/>
              <a:t>‹#›</a:t>
            </a:fld>
            <a:endParaRPr lang="hu-HU"/>
          </a:p>
        </p:txBody>
      </p:sp>
    </p:spTree>
    <p:extLst>
      <p:ext uri="{BB962C8B-B14F-4D97-AF65-F5344CB8AC3E}">
        <p14:creationId xmlns:p14="http://schemas.microsoft.com/office/powerpoint/2010/main" val="3040219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53F909C1-ACF4-4C11-850D-7A4643D6705C}" type="datetimeFigureOut">
              <a:rPr lang="hu-HU" smtClean="0"/>
              <a:t>2022. 11. 09.</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55E7B274-41F2-42F9-9807-34AB4161EAE9}" type="slidenum">
              <a:rPr lang="hu-HU" smtClean="0"/>
              <a:t>‹#›</a:t>
            </a:fld>
            <a:endParaRPr lang="hu-HU"/>
          </a:p>
        </p:txBody>
      </p:sp>
    </p:spTree>
    <p:extLst>
      <p:ext uri="{BB962C8B-B14F-4D97-AF65-F5344CB8AC3E}">
        <p14:creationId xmlns:p14="http://schemas.microsoft.com/office/powerpoint/2010/main" val="322203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53F909C1-ACF4-4C11-850D-7A4643D6705C}" type="datetimeFigureOut">
              <a:rPr lang="hu-HU" smtClean="0"/>
              <a:t>2022. 11. 09.</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55E7B274-41F2-42F9-9807-34AB4161EAE9}" type="slidenum">
              <a:rPr lang="hu-HU" smtClean="0"/>
              <a:t>‹#›</a:t>
            </a:fld>
            <a:endParaRPr lang="hu-HU"/>
          </a:p>
        </p:txBody>
      </p:sp>
    </p:spTree>
    <p:extLst>
      <p:ext uri="{BB962C8B-B14F-4D97-AF65-F5344CB8AC3E}">
        <p14:creationId xmlns:p14="http://schemas.microsoft.com/office/powerpoint/2010/main" val="773113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p>
            <a:fld id="{53F909C1-ACF4-4C11-850D-7A4643D6705C}" type="datetimeFigureOut">
              <a:rPr lang="hu-HU" smtClean="0"/>
              <a:t>2022. 11. 09.</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55E7B274-41F2-42F9-9807-34AB4161EAE9}" type="slidenum">
              <a:rPr lang="hu-HU" smtClean="0"/>
              <a:t>‹#›</a:t>
            </a:fld>
            <a:endParaRPr lang="hu-HU"/>
          </a:p>
        </p:txBody>
      </p:sp>
    </p:spTree>
    <p:extLst>
      <p:ext uri="{BB962C8B-B14F-4D97-AF65-F5344CB8AC3E}">
        <p14:creationId xmlns:p14="http://schemas.microsoft.com/office/powerpoint/2010/main" val="2086941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p:txBody>
          <a:bodyPr/>
          <a:lstStyle/>
          <a:p>
            <a:fld id="{53F909C1-ACF4-4C11-850D-7A4643D6705C}" type="datetimeFigureOut">
              <a:rPr lang="hu-HU" smtClean="0"/>
              <a:t>2022. 11. 09.</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55E7B274-41F2-42F9-9807-34AB4161EAE9}" type="slidenum">
              <a:rPr lang="hu-HU" smtClean="0"/>
              <a:t>‹#›</a:t>
            </a:fld>
            <a:endParaRPr lang="hu-HU"/>
          </a:p>
        </p:txBody>
      </p:sp>
    </p:spTree>
    <p:extLst>
      <p:ext uri="{BB962C8B-B14F-4D97-AF65-F5344CB8AC3E}">
        <p14:creationId xmlns:p14="http://schemas.microsoft.com/office/powerpoint/2010/main" val="2206987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p:txBody>
          <a:bodyPr/>
          <a:lstStyle/>
          <a:p>
            <a:fld id="{53F909C1-ACF4-4C11-850D-7A4643D6705C}" type="datetimeFigureOut">
              <a:rPr lang="hu-HU" smtClean="0"/>
              <a:t>2022. 11. 09.</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55E7B274-41F2-42F9-9807-34AB4161EAE9}" type="slidenum">
              <a:rPr lang="hu-HU" smtClean="0"/>
              <a:t>‹#›</a:t>
            </a:fld>
            <a:endParaRPr lang="hu-HU"/>
          </a:p>
        </p:txBody>
      </p:sp>
    </p:spTree>
    <p:extLst>
      <p:ext uri="{BB962C8B-B14F-4D97-AF65-F5344CB8AC3E}">
        <p14:creationId xmlns:p14="http://schemas.microsoft.com/office/powerpoint/2010/main" val="3319782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2"/>
          <p:cNvSpPr>
            <a:spLocks noGrp="1"/>
          </p:cNvSpPr>
          <p:nvPr>
            <p:ph type="dt" sz="half" idx="10"/>
          </p:nvPr>
        </p:nvSpPr>
        <p:spPr/>
        <p:txBody>
          <a:bodyPr/>
          <a:lstStyle/>
          <a:p>
            <a:fld id="{53F909C1-ACF4-4C11-850D-7A4643D6705C}" type="datetimeFigureOut">
              <a:rPr lang="hu-HU" smtClean="0"/>
              <a:t>2022. 11. 09.</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55E7B274-41F2-42F9-9807-34AB4161EAE9}" type="slidenum">
              <a:rPr lang="hu-HU" smtClean="0"/>
              <a:t>‹#›</a:t>
            </a:fld>
            <a:endParaRPr lang="hu-HU"/>
          </a:p>
        </p:txBody>
      </p:sp>
    </p:spTree>
    <p:extLst>
      <p:ext uri="{BB962C8B-B14F-4D97-AF65-F5344CB8AC3E}">
        <p14:creationId xmlns:p14="http://schemas.microsoft.com/office/powerpoint/2010/main" val="3271205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53F909C1-ACF4-4C11-850D-7A4643D6705C}" type="datetimeFigureOut">
              <a:rPr lang="hu-HU" smtClean="0"/>
              <a:t>2022. 11. 09.</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55E7B274-41F2-42F9-9807-34AB4161EAE9}" type="slidenum">
              <a:rPr lang="hu-HU" smtClean="0"/>
              <a:t>‹#›</a:t>
            </a:fld>
            <a:endParaRPr lang="hu-HU"/>
          </a:p>
        </p:txBody>
      </p:sp>
    </p:spTree>
    <p:extLst>
      <p:ext uri="{BB962C8B-B14F-4D97-AF65-F5344CB8AC3E}">
        <p14:creationId xmlns:p14="http://schemas.microsoft.com/office/powerpoint/2010/main" val="1998358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53F909C1-ACF4-4C11-850D-7A4643D6705C}" type="datetimeFigureOut">
              <a:rPr lang="hu-HU" smtClean="0"/>
              <a:t>2022. 11. 09.</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55E7B274-41F2-42F9-9807-34AB4161EAE9}" type="slidenum">
              <a:rPr lang="hu-HU" smtClean="0"/>
              <a:t>‹#›</a:t>
            </a:fld>
            <a:endParaRPr lang="hu-HU"/>
          </a:p>
        </p:txBody>
      </p:sp>
    </p:spTree>
    <p:extLst>
      <p:ext uri="{BB962C8B-B14F-4D97-AF65-F5344CB8AC3E}">
        <p14:creationId xmlns:p14="http://schemas.microsoft.com/office/powerpoint/2010/main" val="25960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53F909C1-ACF4-4C11-850D-7A4643D6705C}" type="datetimeFigureOut">
              <a:rPr lang="hu-HU" smtClean="0"/>
              <a:t>2022. 11. 09.</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55E7B274-41F2-42F9-9807-34AB4161EAE9}" type="slidenum">
              <a:rPr lang="hu-HU" smtClean="0"/>
              <a:t>‹#›</a:t>
            </a:fld>
            <a:endParaRPr lang="hu-HU"/>
          </a:p>
        </p:txBody>
      </p:sp>
    </p:spTree>
    <p:extLst>
      <p:ext uri="{BB962C8B-B14F-4D97-AF65-F5344CB8AC3E}">
        <p14:creationId xmlns:p14="http://schemas.microsoft.com/office/powerpoint/2010/main" val="925951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u-HU" smtClean="0"/>
              <a:t>Mintacím szerkesztése</a:t>
            </a:r>
            <a:endParaRPr lang="hu-HU"/>
          </a:p>
        </p:txBody>
      </p:sp>
      <p:sp>
        <p:nvSpPr>
          <p:cNvPr id="3" name="Szöveg hely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F909C1-ACF4-4C11-850D-7A4643D6705C}" type="datetimeFigureOut">
              <a:rPr lang="hu-HU" smtClean="0"/>
              <a:t>2022. 11. 09.</a:t>
            </a:fld>
            <a:endParaRPr lang="hu-HU"/>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E7B274-41F2-42F9-9807-34AB4161EAE9}" type="slidenum">
              <a:rPr lang="hu-HU" smtClean="0"/>
              <a:t>‹#›</a:t>
            </a:fld>
            <a:endParaRPr lang="hu-HU"/>
          </a:p>
        </p:txBody>
      </p:sp>
    </p:spTree>
    <p:extLst>
      <p:ext uri="{BB962C8B-B14F-4D97-AF65-F5344CB8AC3E}">
        <p14:creationId xmlns:p14="http://schemas.microsoft.com/office/powerpoint/2010/main" val="26660831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hyperlink" Target="https://youtu.be/KJISapy3248"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www.szabadeuropa.hu/a/zero-waste-hulladek-szemet-kornyezetvedelem-eu-magyarorszag/31544300.html" TargetMode="External"/><Relationship Id="rId7" Type="http://schemas.openxmlformats.org/officeDocument/2006/relationships/hyperlink" Target="https://csomagolasmentesen.com/" TargetMode="External"/><Relationship Id="rId2" Type="http://schemas.openxmlformats.org/officeDocument/2006/relationships/hyperlink" Target="https://www.penzcentrum.hu/gazdasag/20220916/orult-mennyisegu-szemetet-termelnek-a-magyarok-meg-mindig-elenyeszo-resze-hasznosul-ujra-1128940" TargetMode="External"/><Relationship Id="rId1" Type="http://schemas.openxmlformats.org/officeDocument/2006/relationships/slideLayout" Target="../slideLayouts/slideLayout1.xml"/><Relationship Id="rId6" Type="http://schemas.openxmlformats.org/officeDocument/2006/relationships/hyperlink" Target="https://zerowastegeneracio.com/a-zero-waste-mozgalomrol/" TargetMode="External"/><Relationship Id="rId5" Type="http://schemas.openxmlformats.org/officeDocument/2006/relationships/hyperlink" Target="http://ecolounge.hu/eletmod/van-ertelme-a-szelektiv-hulladekgyujtesnek" TargetMode="External"/><Relationship Id="rId4" Type="http://schemas.openxmlformats.org/officeDocument/2006/relationships/hyperlink" Target="http://ecolounge.hu/nagyvilag/muanyag-apokalipszis-ennyi-muanyagot-termelt-eddig-az-emberiseg"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2D050">
            <a:alpha val="50000"/>
          </a:srgbClr>
        </a:solidFill>
        <a:effectLst/>
      </p:bgPr>
    </p:bg>
    <p:spTree>
      <p:nvGrpSpPr>
        <p:cNvPr id="1" name=""/>
        <p:cNvGrpSpPr/>
        <p:nvPr/>
      </p:nvGrpSpPr>
      <p:grpSpPr>
        <a:xfrm>
          <a:off x="0" y="0"/>
          <a:ext cx="0" cy="0"/>
          <a:chOff x="0" y="0"/>
          <a:chExt cx="0" cy="0"/>
        </a:xfrm>
      </p:grpSpPr>
      <p:sp>
        <p:nvSpPr>
          <p:cNvPr id="3" name="Alcím 2"/>
          <p:cNvSpPr>
            <a:spLocks noGrp="1"/>
          </p:cNvSpPr>
          <p:nvPr>
            <p:ph type="subTitle" idx="1"/>
          </p:nvPr>
        </p:nvSpPr>
        <p:spPr>
          <a:xfrm>
            <a:off x="-4576" y="260648"/>
            <a:ext cx="9144000" cy="1440160"/>
          </a:xfrm>
        </p:spPr>
        <p:txBody>
          <a:bodyPr>
            <a:normAutofit fontScale="92500" lnSpcReduction="20000"/>
          </a:bodyPr>
          <a:lstStyle/>
          <a:p>
            <a:endParaRPr lang="hu-HU" dirty="0" smtClean="0">
              <a:solidFill>
                <a:schemeClr val="tx1"/>
              </a:solidFill>
            </a:endParaRPr>
          </a:p>
          <a:p>
            <a:r>
              <a:rPr lang="hu-HU" dirty="0" err="1" smtClean="0">
                <a:solidFill>
                  <a:schemeClr val="tx1"/>
                </a:solidFill>
              </a:rPr>
              <a:t>Zero</a:t>
            </a:r>
            <a:r>
              <a:rPr lang="hu-HU" dirty="0" smtClean="0">
                <a:solidFill>
                  <a:schemeClr val="tx1"/>
                </a:solidFill>
              </a:rPr>
              <a:t> </a:t>
            </a:r>
            <a:r>
              <a:rPr lang="hu-HU" dirty="0" err="1">
                <a:solidFill>
                  <a:schemeClr val="tx1"/>
                </a:solidFill>
              </a:rPr>
              <a:t>Waste</a:t>
            </a:r>
            <a:r>
              <a:rPr lang="hu-HU" dirty="0">
                <a:solidFill>
                  <a:schemeClr val="tx1"/>
                </a:solidFill>
              </a:rPr>
              <a:t> – csomagolásmentes </a:t>
            </a:r>
            <a:r>
              <a:rPr lang="hu-HU" dirty="0" smtClean="0">
                <a:solidFill>
                  <a:schemeClr val="tx1"/>
                </a:solidFill>
              </a:rPr>
              <a:t>mozgalom</a:t>
            </a:r>
          </a:p>
          <a:p>
            <a:r>
              <a:rPr lang="hu-HU" dirty="0" smtClean="0">
                <a:solidFill>
                  <a:schemeClr val="tx1"/>
                </a:solidFill>
              </a:rPr>
              <a:t>Az </a:t>
            </a:r>
            <a:r>
              <a:rPr lang="hu-HU" dirty="0">
                <a:solidFill>
                  <a:schemeClr val="tx1"/>
                </a:solidFill>
              </a:rPr>
              <a:t>első lépések a </a:t>
            </a:r>
            <a:r>
              <a:rPr lang="hu-HU" dirty="0" err="1">
                <a:solidFill>
                  <a:schemeClr val="tx1"/>
                </a:solidFill>
              </a:rPr>
              <a:t>hulladékmentesebb</a:t>
            </a:r>
            <a:r>
              <a:rPr lang="hu-HU" dirty="0">
                <a:solidFill>
                  <a:schemeClr val="tx1"/>
                </a:solidFill>
              </a:rPr>
              <a:t> élet felé.</a:t>
            </a:r>
          </a:p>
        </p:txBody>
      </p:sp>
      <p:pic>
        <p:nvPicPr>
          <p:cNvPr id="1026" name="Picture 2" descr="C:\STELÁZSI\Stelázsi logó\stelazsi_logo_fehe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281936"/>
            <a:ext cx="576064" cy="576064"/>
          </a:xfrm>
          <a:prstGeom prst="rect">
            <a:avLst/>
          </a:prstGeom>
          <a:noFill/>
          <a:extLst>
            <a:ext uri="{909E8E84-426E-40DD-AFC4-6F175D3DCCD1}">
              <a14:hiddenFill xmlns:a14="http://schemas.microsoft.com/office/drawing/2010/main">
                <a:solidFill>
                  <a:srgbClr val="FFFFFF"/>
                </a:solidFill>
              </a14:hiddenFill>
            </a:ext>
          </a:extLst>
        </p:spPr>
      </p:pic>
      <p:pic>
        <p:nvPicPr>
          <p:cNvPr id="5" name="ACT IN TIME! _ CSELEKEDJ IDŐBE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99592" y="1772816"/>
            <a:ext cx="7349756" cy="4104456"/>
          </a:xfrm>
          <a:prstGeom prst="rect">
            <a:avLst/>
          </a:prstGeom>
        </p:spPr>
      </p:pic>
      <p:sp>
        <p:nvSpPr>
          <p:cNvPr id="2" name="Téglalap 1"/>
          <p:cNvSpPr/>
          <p:nvPr/>
        </p:nvSpPr>
        <p:spPr>
          <a:xfrm>
            <a:off x="7092280" y="6439163"/>
            <a:ext cx="1944216" cy="261610"/>
          </a:xfrm>
          <a:prstGeom prst="rect">
            <a:avLst/>
          </a:prstGeom>
        </p:spPr>
        <p:txBody>
          <a:bodyPr wrap="square">
            <a:spAutoFit/>
          </a:bodyPr>
          <a:lstStyle/>
          <a:p>
            <a:r>
              <a:rPr lang="hu-HU" sz="1100" dirty="0">
                <a:hlinkClick r:id="rId7"/>
              </a:rPr>
              <a:t>https://</a:t>
            </a:r>
            <a:r>
              <a:rPr lang="hu-HU" sz="1100" dirty="0" smtClean="0">
                <a:hlinkClick r:id="rId7"/>
              </a:rPr>
              <a:t>youtu.be/KJISapy3248</a:t>
            </a:r>
            <a:endParaRPr lang="hu-HU" sz="1100" dirty="0" smtClean="0"/>
          </a:p>
        </p:txBody>
      </p:sp>
    </p:spTree>
    <p:extLst>
      <p:ext uri="{BB962C8B-B14F-4D97-AF65-F5344CB8AC3E}">
        <p14:creationId xmlns:p14="http://schemas.microsoft.com/office/powerpoint/2010/main" val="34985276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2D050">
            <a:alpha val="50000"/>
          </a:srgbClr>
        </a:solidFill>
        <a:effectLst/>
      </p:bgPr>
    </p:bg>
    <p:spTree>
      <p:nvGrpSpPr>
        <p:cNvPr id="1" name=""/>
        <p:cNvGrpSpPr/>
        <p:nvPr/>
      </p:nvGrpSpPr>
      <p:grpSpPr>
        <a:xfrm>
          <a:off x="0" y="0"/>
          <a:ext cx="0" cy="0"/>
          <a:chOff x="0" y="0"/>
          <a:chExt cx="0" cy="0"/>
        </a:xfrm>
      </p:grpSpPr>
      <p:sp>
        <p:nvSpPr>
          <p:cNvPr id="2" name="Cím 1"/>
          <p:cNvSpPr>
            <a:spLocks noGrp="1"/>
          </p:cNvSpPr>
          <p:nvPr>
            <p:ph type="ctrTitle"/>
          </p:nvPr>
        </p:nvSpPr>
        <p:spPr>
          <a:xfrm>
            <a:off x="755576" y="116632"/>
            <a:ext cx="7772400" cy="1470025"/>
          </a:xfrm>
        </p:spPr>
        <p:txBody>
          <a:bodyPr/>
          <a:lstStyle/>
          <a:p>
            <a:r>
              <a:rPr lang="hu-HU" dirty="0" err="1" smtClean="0"/>
              <a:t>Brainstorming</a:t>
            </a:r>
            <a:endParaRPr lang="hu-HU" dirty="0"/>
          </a:p>
        </p:txBody>
      </p:sp>
      <p:sp>
        <p:nvSpPr>
          <p:cNvPr id="3" name="Alcím 2"/>
          <p:cNvSpPr>
            <a:spLocks noGrp="1"/>
          </p:cNvSpPr>
          <p:nvPr>
            <p:ph type="subTitle" idx="1"/>
          </p:nvPr>
        </p:nvSpPr>
        <p:spPr>
          <a:xfrm>
            <a:off x="288032" y="1844824"/>
            <a:ext cx="8604448" cy="3793976"/>
          </a:xfrm>
        </p:spPr>
        <p:txBody>
          <a:bodyPr/>
          <a:lstStyle/>
          <a:p>
            <a:endParaRPr lang="hu-HU" dirty="0" smtClean="0"/>
          </a:p>
          <a:p>
            <a:endParaRPr lang="hu-HU" dirty="0"/>
          </a:p>
          <a:p>
            <a:r>
              <a:rPr lang="hu-HU" dirty="0" smtClean="0">
                <a:solidFill>
                  <a:srgbClr val="00B050"/>
                </a:solidFill>
              </a:rPr>
              <a:t>Melyek azok, ahol elhagyható a műanyag csomagolás?</a:t>
            </a:r>
            <a:endParaRPr lang="hu-HU" dirty="0">
              <a:solidFill>
                <a:srgbClr val="00B050"/>
              </a:solidFill>
            </a:endParaRPr>
          </a:p>
        </p:txBody>
      </p:sp>
      <p:pic>
        <p:nvPicPr>
          <p:cNvPr id="1026" name="Picture 2" descr="C:\STELÁZSI\Stelázsi logó\stelazsi_logo_feh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281936"/>
            <a:ext cx="576064"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8254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2D050">
            <a:alpha val="50000"/>
          </a:srgbClr>
        </a:solidFill>
        <a:effectLst/>
      </p:bgPr>
    </p:bg>
    <p:spTree>
      <p:nvGrpSpPr>
        <p:cNvPr id="1" name=""/>
        <p:cNvGrpSpPr/>
        <p:nvPr/>
      </p:nvGrpSpPr>
      <p:grpSpPr>
        <a:xfrm>
          <a:off x="0" y="0"/>
          <a:ext cx="0" cy="0"/>
          <a:chOff x="0" y="0"/>
          <a:chExt cx="0" cy="0"/>
        </a:xfrm>
      </p:grpSpPr>
      <p:sp>
        <p:nvSpPr>
          <p:cNvPr id="2" name="Cím 1"/>
          <p:cNvSpPr>
            <a:spLocks noGrp="1"/>
          </p:cNvSpPr>
          <p:nvPr>
            <p:ph type="ctrTitle"/>
          </p:nvPr>
        </p:nvSpPr>
        <p:spPr>
          <a:xfrm>
            <a:off x="683568" y="188641"/>
            <a:ext cx="7772400" cy="1008111"/>
          </a:xfrm>
        </p:spPr>
        <p:txBody>
          <a:bodyPr>
            <a:normAutofit/>
          </a:bodyPr>
          <a:lstStyle/>
          <a:p>
            <a:r>
              <a:rPr lang="hu-HU" sz="2800" dirty="0" smtClean="0"/>
              <a:t>Mi a </a:t>
            </a:r>
            <a:r>
              <a:rPr lang="hu-HU" sz="2800" dirty="0" err="1" smtClean="0"/>
              <a:t>Zero</a:t>
            </a:r>
            <a:r>
              <a:rPr lang="hu-HU" sz="2800" dirty="0" smtClean="0"/>
              <a:t> </a:t>
            </a:r>
            <a:r>
              <a:rPr lang="hu-HU" sz="2800" dirty="0" err="1" smtClean="0"/>
              <a:t>Waste</a:t>
            </a:r>
            <a:r>
              <a:rPr lang="hu-HU" sz="2800" dirty="0" smtClean="0"/>
              <a:t>?</a:t>
            </a:r>
            <a:endParaRPr lang="hu-HU" sz="2800" dirty="0"/>
          </a:p>
        </p:txBody>
      </p:sp>
      <p:sp>
        <p:nvSpPr>
          <p:cNvPr id="3" name="Alcím 2"/>
          <p:cNvSpPr>
            <a:spLocks noGrp="1"/>
          </p:cNvSpPr>
          <p:nvPr>
            <p:ph type="subTitle" idx="1"/>
          </p:nvPr>
        </p:nvSpPr>
        <p:spPr>
          <a:xfrm>
            <a:off x="107504" y="1196752"/>
            <a:ext cx="8856984" cy="5373216"/>
          </a:xfrm>
        </p:spPr>
        <p:txBody>
          <a:bodyPr>
            <a:normAutofit/>
          </a:bodyPr>
          <a:lstStyle/>
          <a:p>
            <a:r>
              <a:rPr lang="hu-HU" sz="1900" dirty="0">
                <a:solidFill>
                  <a:schemeClr val="tx1"/>
                </a:solidFill>
              </a:rPr>
              <a:t>A </a:t>
            </a:r>
            <a:r>
              <a:rPr lang="hu-HU" sz="1900" dirty="0" err="1">
                <a:solidFill>
                  <a:schemeClr val="tx1"/>
                </a:solidFill>
              </a:rPr>
              <a:t>Zero</a:t>
            </a:r>
            <a:r>
              <a:rPr lang="hu-HU" sz="1900" dirty="0">
                <a:solidFill>
                  <a:schemeClr val="tx1"/>
                </a:solidFill>
              </a:rPr>
              <a:t> </a:t>
            </a:r>
            <a:r>
              <a:rPr lang="hu-HU" sz="1900" dirty="0" err="1">
                <a:solidFill>
                  <a:schemeClr val="tx1"/>
                </a:solidFill>
              </a:rPr>
              <a:t>Waste</a:t>
            </a:r>
            <a:r>
              <a:rPr lang="hu-HU" sz="1900" dirty="0">
                <a:solidFill>
                  <a:schemeClr val="tx1"/>
                </a:solidFill>
              </a:rPr>
              <a:t> kifejezés szó szerint azt jelenti, hogy nulla hulladék, ami nyilván egy másik extrém, a mostani szeméthelyzet ellentéte. Egy olyan logikai megközelítést hirdet, amely az újrahasznosításnál is hatékonyabb megoldásokat keres a hulladékgazdálkodás tekintetében. Ennek az az alapja, hogy a </a:t>
            </a:r>
            <a:r>
              <a:rPr lang="hu-HU" sz="1900" dirty="0" smtClean="0">
                <a:solidFill>
                  <a:schemeClr val="tx1"/>
                </a:solidFill>
              </a:rPr>
              <a:t>termékeket és csomagolóanyagokat </a:t>
            </a:r>
            <a:r>
              <a:rPr lang="hu-HU" sz="1900" dirty="0">
                <a:solidFill>
                  <a:schemeClr val="tx1"/>
                </a:solidFill>
              </a:rPr>
              <a:t>eredetileg is örökéletűnek, </a:t>
            </a:r>
            <a:r>
              <a:rPr lang="hu-HU" sz="1900" dirty="0" smtClean="0">
                <a:solidFill>
                  <a:schemeClr val="tx1"/>
                </a:solidFill>
              </a:rPr>
              <a:t>azaz sokszor újrahasználhatónak </a:t>
            </a:r>
            <a:r>
              <a:rPr lang="hu-HU" sz="1900" dirty="0">
                <a:solidFill>
                  <a:schemeClr val="tx1"/>
                </a:solidFill>
              </a:rPr>
              <a:t>gyártják. A </a:t>
            </a:r>
            <a:r>
              <a:rPr lang="hu-HU" sz="1900" dirty="0" err="1">
                <a:solidFill>
                  <a:schemeClr val="tx1"/>
                </a:solidFill>
              </a:rPr>
              <a:t>Zero</a:t>
            </a:r>
            <a:r>
              <a:rPr lang="hu-HU" sz="1900" dirty="0">
                <a:solidFill>
                  <a:schemeClr val="tx1"/>
                </a:solidFill>
              </a:rPr>
              <a:t> </a:t>
            </a:r>
            <a:r>
              <a:rPr lang="hu-HU" sz="1900" dirty="0" err="1">
                <a:solidFill>
                  <a:schemeClr val="tx1"/>
                </a:solidFill>
              </a:rPr>
              <a:t>Waste</a:t>
            </a:r>
            <a:r>
              <a:rPr lang="hu-HU" sz="1900" dirty="0">
                <a:solidFill>
                  <a:schemeClr val="tx1"/>
                </a:solidFill>
              </a:rPr>
              <a:t> mozgalom célja tehát az, hogy a hulladéktermelés helyett újrahasznosítható termékeket használjunk, szemben az egyszer használatos termékekkel, ami </a:t>
            </a:r>
            <a:r>
              <a:rPr lang="hu-HU" sz="1900" dirty="0" err="1">
                <a:solidFill>
                  <a:schemeClr val="tx1"/>
                </a:solidFill>
              </a:rPr>
              <a:t>kb</a:t>
            </a:r>
            <a:r>
              <a:rPr lang="hu-HU" sz="1900" dirty="0">
                <a:solidFill>
                  <a:schemeClr val="tx1"/>
                </a:solidFill>
              </a:rPr>
              <a:t> a jelenlegi műanyagtermelés 40%-át teszi ki.</a:t>
            </a:r>
          </a:p>
          <a:p>
            <a:endParaRPr lang="hu-HU" dirty="0"/>
          </a:p>
        </p:txBody>
      </p:sp>
      <p:pic>
        <p:nvPicPr>
          <p:cNvPr id="1026" name="Picture 2" descr="C:\STELÁZSI\Stelázsi logó\stelazsi_logo_feh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281936"/>
            <a:ext cx="576064" cy="57606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9628" y="3645024"/>
            <a:ext cx="6190724" cy="3111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22563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2D050">
            <a:alpha val="50000"/>
          </a:srgbClr>
        </a:solidFill>
        <a:effectLst/>
      </p:bgPr>
    </p:bg>
    <p:spTree>
      <p:nvGrpSpPr>
        <p:cNvPr id="1" name=""/>
        <p:cNvGrpSpPr/>
        <p:nvPr/>
      </p:nvGrpSpPr>
      <p:grpSpPr>
        <a:xfrm>
          <a:off x="0" y="0"/>
          <a:ext cx="0" cy="0"/>
          <a:chOff x="0" y="0"/>
          <a:chExt cx="0" cy="0"/>
        </a:xfrm>
      </p:grpSpPr>
      <p:sp>
        <p:nvSpPr>
          <p:cNvPr id="2" name="Cím 1"/>
          <p:cNvSpPr>
            <a:spLocks noGrp="1"/>
          </p:cNvSpPr>
          <p:nvPr>
            <p:ph type="ctrTitle"/>
          </p:nvPr>
        </p:nvSpPr>
        <p:spPr>
          <a:xfrm>
            <a:off x="683568" y="188640"/>
            <a:ext cx="7772400" cy="1470025"/>
          </a:xfrm>
        </p:spPr>
        <p:txBody>
          <a:bodyPr>
            <a:normAutofit/>
          </a:bodyPr>
          <a:lstStyle/>
          <a:p>
            <a:r>
              <a:rPr lang="hu-HU" sz="3600" dirty="0"/>
              <a:t>A </a:t>
            </a:r>
            <a:r>
              <a:rPr lang="hu-HU" sz="3600" dirty="0" err="1"/>
              <a:t>Zero</a:t>
            </a:r>
            <a:r>
              <a:rPr lang="hu-HU" sz="3600" dirty="0"/>
              <a:t> </a:t>
            </a:r>
            <a:r>
              <a:rPr lang="hu-HU" sz="3600" dirty="0" err="1"/>
              <a:t>Waste</a:t>
            </a:r>
            <a:r>
              <a:rPr lang="hu-HU" sz="3600" dirty="0"/>
              <a:t> alapelvei </a:t>
            </a:r>
            <a:r>
              <a:rPr lang="hu-HU" sz="3600" dirty="0" smtClean="0"/>
              <a:t/>
            </a:r>
            <a:br>
              <a:rPr lang="hu-HU" sz="3600" dirty="0" smtClean="0"/>
            </a:br>
            <a:r>
              <a:rPr lang="hu-HU" sz="3600" dirty="0" smtClean="0"/>
              <a:t>(</a:t>
            </a:r>
            <a:r>
              <a:rPr lang="hu-HU" sz="3600" dirty="0"/>
              <a:t>ebben a sorrendben</a:t>
            </a:r>
            <a:r>
              <a:rPr lang="hu-HU" sz="3600" dirty="0" smtClean="0"/>
              <a:t>):</a:t>
            </a:r>
            <a:endParaRPr lang="hu-HU" sz="3600" dirty="0"/>
          </a:p>
        </p:txBody>
      </p:sp>
      <p:sp>
        <p:nvSpPr>
          <p:cNvPr id="3" name="Alcím 2"/>
          <p:cNvSpPr>
            <a:spLocks noGrp="1"/>
          </p:cNvSpPr>
          <p:nvPr>
            <p:ph type="subTitle" idx="1"/>
          </p:nvPr>
        </p:nvSpPr>
        <p:spPr>
          <a:xfrm>
            <a:off x="107504" y="2348880"/>
            <a:ext cx="8856984" cy="4221088"/>
          </a:xfrm>
        </p:spPr>
        <p:txBody>
          <a:bodyPr>
            <a:normAutofit/>
          </a:bodyPr>
          <a:lstStyle/>
          <a:p>
            <a:pPr lvl="0" algn="l"/>
            <a:r>
              <a:rPr lang="hu-HU" sz="2800" dirty="0" smtClean="0">
                <a:solidFill>
                  <a:schemeClr val="tx1"/>
                </a:solidFill>
              </a:rPr>
              <a:t>* Elutasítás </a:t>
            </a:r>
            <a:r>
              <a:rPr lang="hu-HU" sz="2800" dirty="0">
                <a:solidFill>
                  <a:schemeClr val="tx1"/>
                </a:solidFill>
              </a:rPr>
              <a:t>(</a:t>
            </a:r>
            <a:r>
              <a:rPr lang="hu-HU" sz="2800" dirty="0" err="1">
                <a:solidFill>
                  <a:schemeClr val="tx1"/>
                </a:solidFill>
              </a:rPr>
              <a:t>Refuse</a:t>
            </a:r>
            <a:r>
              <a:rPr lang="hu-HU" sz="2800" dirty="0">
                <a:solidFill>
                  <a:schemeClr val="tx1"/>
                </a:solidFill>
              </a:rPr>
              <a:t>)</a:t>
            </a:r>
          </a:p>
          <a:p>
            <a:pPr lvl="0" algn="l"/>
            <a:r>
              <a:rPr lang="hu-HU" sz="2800" dirty="0" smtClean="0">
                <a:solidFill>
                  <a:schemeClr val="tx1"/>
                </a:solidFill>
              </a:rPr>
              <a:t>* A </a:t>
            </a:r>
            <a:r>
              <a:rPr lang="hu-HU" sz="2800" dirty="0">
                <a:solidFill>
                  <a:schemeClr val="tx1"/>
                </a:solidFill>
              </a:rPr>
              <a:t>fogyasztás csökkentése (</a:t>
            </a:r>
            <a:r>
              <a:rPr lang="hu-HU" sz="2800" dirty="0" err="1">
                <a:solidFill>
                  <a:schemeClr val="tx1"/>
                </a:solidFill>
              </a:rPr>
              <a:t>Reduce</a:t>
            </a:r>
            <a:r>
              <a:rPr lang="hu-HU" sz="2800" dirty="0">
                <a:solidFill>
                  <a:schemeClr val="tx1"/>
                </a:solidFill>
              </a:rPr>
              <a:t>)</a:t>
            </a:r>
          </a:p>
          <a:p>
            <a:pPr lvl="0" algn="l"/>
            <a:r>
              <a:rPr lang="hu-HU" sz="2800" dirty="0" smtClean="0">
                <a:solidFill>
                  <a:schemeClr val="tx1"/>
                </a:solidFill>
              </a:rPr>
              <a:t>* Újrafelhasználhatóság </a:t>
            </a:r>
            <a:r>
              <a:rPr lang="hu-HU" sz="2800" dirty="0">
                <a:solidFill>
                  <a:schemeClr val="tx1"/>
                </a:solidFill>
              </a:rPr>
              <a:t>(</a:t>
            </a:r>
            <a:r>
              <a:rPr lang="hu-HU" sz="2800" dirty="0" err="1">
                <a:solidFill>
                  <a:schemeClr val="tx1"/>
                </a:solidFill>
              </a:rPr>
              <a:t>Reuse</a:t>
            </a:r>
            <a:r>
              <a:rPr lang="hu-HU" sz="2800" dirty="0">
                <a:solidFill>
                  <a:schemeClr val="tx1"/>
                </a:solidFill>
              </a:rPr>
              <a:t>)</a:t>
            </a:r>
          </a:p>
          <a:p>
            <a:pPr lvl="0" algn="l"/>
            <a:r>
              <a:rPr lang="hu-HU" sz="2800" dirty="0" smtClean="0">
                <a:solidFill>
                  <a:schemeClr val="tx1"/>
                </a:solidFill>
              </a:rPr>
              <a:t>* Újrahasznosítás </a:t>
            </a:r>
            <a:r>
              <a:rPr lang="hu-HU" sz="2800" dirty="0">
                <a:solidFill>
                  <a:schemeClr val="tx1"/>
                </a:solidFill>
              </a:rPr>
              <a:t>(</a:t>
            </a:r>
            <a:r>
              <a:rPr lang="hu-HU" sz="2800" dirty="0" err="1">
                <a:solidFill>
                  <a:schemeClr val="tx1"/>
                </a:solidFill>
              </a:rPr>
              <a:t>Recycle</a:t>
            </a:r>
            <a:r>
              <a:rPr lang="hu-HU" sz="2800" dirty="0">
                <a:solidFill>
                  <a:schemeClr val="tx1"/>
                </a:solidFill>
              </a:rPr>
              <a:t>)</a:t>
            </a:r>
          </a:p>
          <a:p>
            <a:pPr lvl="0" algn="l"/>
            <a:r>
              <a:rPr lang="hu-HU" sz="2800" dirty="0" smtClean="0">
                <a:solidFill>
                  <a:schemeClr val="tx1"/>
                </a:solidFill>
              </a:rPr>
              <a:t>* Komposztálás </a:t>
            </a:r>
            <a:r>
              <a:rPr lang="hu-HU" sz="2800" dirty="0">
                <a:solidFill>
                  <a:schemeClr val="tx1"/>
                </a:solidFill>
              </a:rPr>
              <a:t>(</a:t>
            </a:r>
            <a:r>
              <a:rPr lang="hu-HU" sz="2800" dirty="0" err="1">
                <a:solidFill>
                  <a:schemeClr val="tx1"/>
                </a:solidFill>
              </a:rPr>
              <a:t>Rot</a:t>
            </a:r>
            <a:r>
              <a:rPr lang="hu-HU" sz="2800" dirty="0">
                <a:solidFill>
                  <a:schemeClr val="tx1"/>
                </a:solidFill>
              </a:rPr>
              <a:t>)</a:t>
            </a:r>
          </a:p>
          <a:p>
            <a:pPr lvl="0" algn="l"/>
            <a:r>
              <a:rPr lang="hu-HU" sz="2800" dirty="0" smtClean="0">
                <a:solidFill>
                  <a:schemeClr val="tx1"/>
                </a:solidFill>
              </a:rPr>
              <a:t>* Megjavítás </a:t>
            </a:r>
            <a:r>
              <a:rPr lang="hu-HU" sz="2800" dirty="0">
                <a:solidFill>
                  <a:schemeClr val="tx1"/>
                </a:solidFill>
              </a:rPr>
              <a:t>(</a:t>
            </a:r>
            <a:r>
              <a:rPr lang="hu-HU" sz="2800" dirty="0" err="1">
                <a:solidFill>
                  <a:schemeClr val="tx1"/>
                </a:solidFill>
              </a:rPr>
              <a:t>Repair</a:t>
            </a:r>
            <a:r>
              <a:rPr lang="hu-HU" sz="2800" dirty="0">
                <a:solidFill>
                  <a:schemeClr val="tx1"/>
                </a:solidFill>
              </a:rPr>
              <a:t>)</a:t>
            </a:r>
          </a:p>
          <a:p>
            <a:endParaRPr lang="hu-HU" dirty="0"/>
          </a:p>
        </p:txBody>
      </p:sp>
      <p:pic>
        <p:nvPicPr>
          <p:cNvPr id="1026" name="Picture 2" descr="C:\STELÁZSI\Stelázsi logó\stelazsi_logo_feh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281936"/>
            <a:ext cx="576064" cy="5760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STELÁZSI\bejegyzések\63873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3568504"/>
            <a:ext cx="3001464" cy="3001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1258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2D050">
            <a:alpha val="50000"/>
          </a:srgbClr>
        </a:solidFill>
        <a:effectLst/>
      </p:bgPr>
    </p:bg>
    <p:spTree>
      <p:nvGrpSpPr>
        <p:cNvPr id="1" name=""/>
        <p:cNvGrpSpPr/>
        <p:nvPr/>
      </p:nvGrpSpPr>
      <p:grpSpPr>
        <a:xfrm>
          <a:off x="0" y="0"/>
          <a:ext cx="0" cy="0"/>
          <a:chOff x="0" y="0"/>
          <a:chExt cx="0" cy="0"/>
        </a:xfrm>
      </p:grpSpPr>
      <p:sp>
        <p:nvSpPr>
          <p:cNvPr id="3" name="Alcím 2"/>
          <p:cNvSpPr>
            <a:spLocks noGrp="1"/>
          </p:cNvSpPr>
          <p:nvPr>
            <p:ph type="subTitle" idx="1"/>
          </p:nvPr>
        </p:nvSpPr>
        <p:spPr>
          <a:xfrm>
            <a:off x="107504" y="332656"/>
            <a:ext cx="8856984" cy="6237312"/>
          </a:xfrm>
        </p:spPr>
        <p:txBody>
          <a:bodyPr>
            <a:normAutofit fontScale="70000" lnSpcReduction="20000"/>
          </a:bodyPr>
          <a:lstStyle/>
          <a:p>
            <a:endParaRPr lang="hu-HU" b="1" dirty="0" smtClean="0"/>
          </a:p>
          <a:p>
            <a:r>
              <a:rPr lang="hu-HU" sz="2900" b="1" dirty="0" smtClean="0">
                <a:solidFill>
                  <a:schemeClr val="tx1"/>
                </a:solidFill>
              </a:rPr>
              <a:t>Elutasítás</a:t>
            </a:r>
            <a:r>
              <a:rPr lang="hu-HU" sz="2900" dirty="0">
                <a:solidFill>
                  <a:schemeClr val="tx1"/>
                </a:solidFill>
              </a:rPr>
              <a:t> – </a:t>
            </a:r>
            <a:r>
              <a:rPr lang="hu-HU" sz="2900" dirty="0" smtClean="0">
                <a:solidFill>
                  <a:schemeClr val="tx1"/>
                </a:solidFill>
              </a:rPr>
              <a:t>utasítsd </a:t>
            </a:r>
            <a:r>
              <a:rPr lang="hu-HU" sz="2900" dirty="0">
                <a:solidFill>
                  <a:schemeClr val="tx1"/>
                </a:solidFill>
              </a:rPr>
              <a:t>vissza, amire nincs szükséged. </a:t>
            </a:r>
            <a:r>
              <a:rPr lang="hu-HU" sz="2900" dirty="0" smtClean="0">
                <a:solidFill>
                  <a:schemeClr val="tx1"/>
                </a:solidFill>
              </a:rPr>
              <a:t>Műanyag szívószál</a:t>
            </a:r>
            <a:r>
              <a:rPr lang="hu-HU" sz="2900" dirty="0">
                <a:solidFill>
                  <a:schemeClr val="tx1"/>
                </a:solidFill>
              </a:rPr>
              <a:t>, műanyag szatyor, ruha, cipő és bármi más, amire nincs feltétlenül szükséged</a:t>
            </a:r>
            <a:r>
              <a:rPr lang="hu-HU" sz="2900" dirty="0" smtClean="0">
                <a:solidFill>
                  <a:schemeClr val="tx1"/>
                </a:solidFill>
              </a:rPr>
              <a:t>.</a:t>
            </a:r>
          </a:p>
          <a:p>
            <a:endParaRPr lang="hu-HU" sz="2900" dirty="0">
              <a:solidFill>
                <a:schemeClr val="tx1"/>
              </a:solidFill>
            </a:endParaRPr>
          </a:p>
          <a:p>
            <a:r>
              <a:rPr lang="hu-HU" sz="2900" b="1" dirty="0">
                <a:solidFill>
                  <a:schemeClr val="tx1"/>
                </a:solidFill>
              </a:rPr>
              <a:t>Csökkentsd a fogyasztást</a:t>
            </a:r>
            <a:r>
              <a:rPr lang="hu-HU" sz="2900" dirty="0">
                <a:solidFill>
                  <a:schemeClr val="tx1"/>
                </a:solidFill>
              </a:rPr>
              <a:t> – tarts leltárt a dolgaidból, nézd meg, mit hányszor használsz egy héten, hónapban vagy évben. Add tovább, amit már nem használsz és csak azt vedd </a:t>
            </a:r>
            <a:r>
              <a:rPr lang="hu-HU" sz="2900" dirty="0" smtClean="0">
                <a:solidFill>
                  <a:schemeClr val="tx1"/>
                </a:solidFill>
              </a:rPr>
              <a:t>meg, </a:t>
            </a:r>
            <a:r>
              <a:rPr lang="hu-HU" sz="2900" dirty="0">
                <a:solidFill>
                  <a:schemeClr val="tx1"/>
                </a:solidFill>
              </a:rPr>
              <a:t>amire elengedhetetlenül </a:t>
            </a:r>
            <a:r>
              <a:rPr lang="hu-HU" sz="2900" dirty="0" smtClean="0">
                <a:solidFill>
                  <a:schemeClr val="tx1"/>
                </a:solidFill>
              </a:rPr>
              <a:t>szükséged </a:t>
            </a:r>
            <a:r>
              <a:rPr lang="hu-HU" sz="2900" dirty="0">
                <a:solidFill>
                  <a:schemeClr val="tx1"/>
                </a:solidFill>
              </a:rPr>
              <a:t>van</a:t>
            </a:r>
            <a:r>
              <a:rPr lang="hu-HU" sz="2900" dirty="0" smtClean="0">
                <a:solidFill>
                  <a:schemeClr val="tx1"/>
                </a:solidFill>
              </a:rPr>
              <a:t>.</a:t>
            </a:r>
          </a:p>
          <a:p>
            <a:endParaRPr lang="hu-HU" sz="2900" dirty="0">
              <a:solidFill>
                <a:schemeClr val="tx1"/>
              </a:solidFill>
            </a:endParaRPr>
          </a:p>
          <a:p>
            <a:r>
              <a:rPr lang="hu-HU" sz="2900" b="1" dirty="0">
                <a:solidFill>
                  <a:schemeClr val="tx1"/>
                </a:solidFill>
              </a:rPr>
              <a:t>Használd fel újra</a:t>
            </a:r>
            <a:r>
              <a:rPr lang="hu-HU" sz="2900" dirty="0">
                <a:solidFill>
                  <a:schemeClr val="tx1"/>
                </a:solidFill>
              </a:rPr>
              <a:t> – legyél kreatív és használd fel újra akár az </a:t>
            </a:r>
            <a:r>
              <a:rPr lang="hu-HU" sz="2900" dirty="0" smtClean="0">
                <a:solidFill>
                  <a:schemeClr val="tx1"/>
                </a:solidFill>
              </a:rPr>
              <a:t>egyszer használatos </a:t>
            </a:r>
            <a:r>
              <a:rPr lang="hu-HU" sz="2900" dirty="0">
                <a:solidFill>
                  <a:schemeClr val="tx1"/>
                </a:solidFill>
              </a:rPr>
              <a:t>dolgokat is. A műanyag doboznak könnyen találhatsz tároló funkciót, vagy éppen a lekvárosüveget is használhatod </a:t>
            </a:r>
            <a:r>
              <a:rPr lang="hu-HU" sz="2900" dirty="0" smtClean="0">
                <a:solidFill>
                  <a:schemeClr val="tx1"/>
                </a:solidFill>
              </a:rPr>
              <a:t>gabonafélék </a:t>
            </a:r>
            <a:r>
              <a:rPr lang="hu-HU" sz="2900" dirty="0">
                <a:solidFill>
                  <a:schemeClr val="tx1"/>
                </a:solidFill>
              </a:rPr>
              <a:t>tárolására</a:t>
            </a:r>
            <a:r>
              <a:rPr lang="hu-HU" sz="2900" dirty="0" smtClean="0">
                <a:solidFill>
                  <a:schemeClr val="tx1"/>
                </a:solidFill>
              </a:rPr>
              <a:t>.</a:t>
            </a:r>
          </a:p>
          <a:p>
            <a:endParaRPr lang="hu-HU" sz="2900" dirty="0">
              <a:solidFill>
                <a:schemeClr val="tx1"/>
              </a:solidFill>
            </a:endParaRPr>
          </a:p>
          <a:p>
            <a:r>
              <a:rPr lang="hu-HU" sz="2900" b="1" dirty="0">
                <a:solidFill>
                  <a:schemeClr val="tx1"/>
                </a:solidFill>
              </a:rPr>
              <a:t>Hasznosítsd újra</a:t>
            </a:r>
            <a:r>
              <a:rPr lang="hu-HU" sz="2900" dirty="0">
                <a:solidFill>
                  <a:schemeClr val="tx1"/>
                </a:solidFill>
              </a:rPr>
              <a:t> – a termék élete végén, győződj meg róla, hogy melyik kukába kell azt dobni. Amennyiben a termék/csomagolás újrafelhasználható, mindenképpen hasznosítsd újra. A jelenleg kidobott termékek 60%-a rossz kukába kerül és újrahasznosítás helyett környezetszennyezővé válik</a:t>
            </a:r>
            <a:r>
              <a:rPr lang="hu-HU" sz="2900" dirty="0" smtClean="0">
                <a:solidFill>
                  <a:schemeClr val="tx1"/>
                </a:solidFill>
              </a:rPr>
              <a:t>.</a:t>
            </a:r>
          </a:p>
          <a:p>
            <a:endParaRPr lang="hu-HU" sz="2900" dirty="0">
              <a:solidFill>
                <a:schemeClr val="tx1"/>
              </a:solidFill>
            </a:endParaRPr>
          </a:p>
          <a:p>
            <a:r>
              <a:rPr lang="hu-HU" sz="2900" b="1" dirty="0">
                <a:solidFill>
                  <a:schemeClr val="tx1"/>
                </a:solidFill>
              </a:rPr>
              <a:t>Komposztálj</a:t>
            </a:r>
            <a:r>
              <a:rPr lang="hu-HU" sz="2900" dirty="0">
                <a:solidFill>
                  <a:schemeClr val="tx1"/>
                </a:solidFill>
              </a:rPr>
              <a:t> – az organikus hulladék, mint gyümölcshéj és zöldségmaradvány nagy része komposztálható</a:t>
            </a:r>
            <a:r>
              <a:rPr lang="hu-HU" sz="2900" dirty="0" smtClean="0">
                <a:solidFill>
                  <a:schemeClr val="tx1"/>
                </a:solidFill>
              </a:rPr>
              <a:t>.</a:t>
            </a:r>
          </a:p>
          <a:p>
            <a:endParaRPr lang="hu-HU" sz="2900" dirty="0">
              <a:solidFill>
                <a:schemeClr val="tx1"/>
              </a:solidFill>
            </a:endParaRPr>
          </a:p>
          <a:p>
            <a:r>
              <a:rPr lang="hu-HU" sz="2900" b="1" dirty="0">
                <a:solidFill>
                  <a:schemeClr val="tx1"/>
                </a:solidFill>
              </a:rPr>
              <a:t>Megjavítás</a:t>
            </a:r>
            <a:r>
              <a:rPr lang="hu-HU" sz="2900" dirty="0">
                <a:solidFill>
                  <a:schemeClr val="tx1"/>
                </a:solidFill>
              </a:rPr>
              <a:t> – Ha elromlott, ne dobd ki azonnal, hanem próbáld megjavítani, átalakítani, újrahasznosítani.</a:t>
            </a:r>
          </a:p>
          <a:p>
            <a:endParaRPr lang="hu-HU" dirty="0"/>
          </a:p>
        </p:txBody>
      </p:sp>
      <p:pic>
        <p:nvPicPr>
          <p:cNvPr id="1026" name="Picture 2" descr="C:\STELÁZSI\Stelázsi logó\stelazsi_logo_feh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281936"/>
            <a:ext cx="576064"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1203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2D050">
            <a:alpha val="50000"/>
          </a:srgbClr>
        </a:solidFill>
        <a:effectLst/>
      </p:bgPr>
    </p:bg>
    <p:spTree>
      <p:nvGrpSpPr>
        <p:cNvPr id="1" name=""/>
        <p:cNvGrpSpPr/>
        <p:nvPr/>
      </p:nvGrpSpPr>
      <p:grpSpPr>
        <a:xfrm>
          <a:off x="0" y="0"/>
          <a:ext cx="0" cy="0"/>
          <a:chOff x="0" y="0"/>
          <a:chExt cx="0" cy="0"/>
        </a:xfrm>
      </p:grpSpPr>
      <p:sp>
        <p:nvSpPr>
          <p:cNvPr id="2" name="Cím 1"/>
          <p:cNvSpPr>
            <a:spLocks noGrp="1"/>
          </p:cNvSpPr>
          <p:nvPr>
            <p:ph type="ctrTitle"/>
          </p:nvPr>
        </p:nvSpPr>
        <p:spPr>
          <a:xfrm>
            <a:off x="683568" y="188641"/>
            <a:ext cx="7772400" cy="1152128"/>
          </a:xfrm>
        </p:spPr>
        <p:txBody>
          <a:bodyPr>
            <a:normAutofit/>
          </a:bodyPr>
          <a:lstStyle/>
          <a:p>
            <a:r>
              <a:rPr lang="hu-HU" sz="2800" dirty="0" smtClean="0"/>
              <a:t>A Stelázsi Csomagolásmentes bolt megszületése</a:t>
            </a:r>
            <a:endParaRPr lang="hu-HU" sz="2800" dirty="0"/>
          </a:p>
        </p:txBody>
      </p:sp>
      <p:sp>
        <p:nvSpPr>
          <p:cNvPr id="3" name="Alcím 2"/>
          <p:cNvSpPr>
            <a:spLocks noGrp="1"/>
          </p:cNvSpPr>
          <p:nvPr>
            <p:ph type="subTitle" idx="1"/>
          </p:nvPr>
        </p:nvSpPr>
        <p:spPr>
          <a:xfrm>
            <a:off x="179512" y="1196752"/>
            <a:ext cx="8856984" cy="3456384"/>
          </a:xfrm>
        </p:spPr>
        <p:txBody>
          <a:bodyPr>
            <a:normAutofit fontScale="62500" lnSpcReduction="20000"/>
          </a:bodyPr>
          <a:lstStyle/>
          <a:p>
            <a:r>
              <a:rPr lang="hu-HU" sz="2900" dirty="0" smtClean="0">
                <a:solidFill>
                  <a:schemeClr val="tx1"/>
                </a:solidFill>
              </a:rPr>
              <a:t>Sok apró lépés vezetett odáig, hogy létrejött. </a:t>
            </a:r>
          </a:p>
          <a:p>
            <a:endParaRPr lang="hu-HU" sz="2900" dirty="0">
              <a:solidFill>
                <a:schemeClr val="tx1"/>
              </a:solidFill>
            </a:endParaRPr>
          </a:p>
          <a:p>
            <a:r>
              <a:rPr lang="hu-HU" sz="2900" dirty="0" smtClean="0">
                <a:solidFill>
                  <a:schemeClr val="tx1"/>
                </a:solidFill>
              </a:rPr>
              <a:t>Kezdve olyan alap dolgokkal, amiket gyerekként tapasztaltunk meg, amit a szülői házból hoztunk, például, hogy főtt étel úgy kerül az asztalra, hogy főzünk. És megbecsüljük, tehát nem dobunk ki ételt, nem </a:t>
            </a:r>
            <a:r>
              <a:rPr lang="hu-HU" sz="2900" dirty="0" smtClean="0">
                <a:solidFill>
                  <a:schemeClr val="tx1"/>
                </a:solidFill>
              </a:rPr>
              <a:t>pazarolunk</a:t>
            </a:r>
            <a:r>
              <a:rPr lang="hu-HU" sz="2900" dirty="0" smtClean="0">
                <a:solidFill>
                  <a:schemeClr val="tx1"/>
                </a:solidFill>
              </a:rPr>
              <a:t>. A víz a csapból folyik, nem pedig műanyag palackban terem. A szelektív hulladékgyűjtés magától értetődő dolog és nem kell hozzá semmi extra erőfeszítés. Közös életünkben folytattuk olyan dolgokkal, hogy eldobható pelenka helyett moshatót használtunk. Az ovis szülinapokra egyszer használatos műanyag tányér és pohár helyett papír tányért és poharat vittünk. Nem tesszük a vásárlások során a zöldséget/gyümölcsöt nylon zacskóba azért, hogy otthon azt egyből kidobjuk, stb.</a:t>
            </a:r>
          </a:p>
          <a:p>
            <a:endParaRPr lang="hu-HU" sz="2900" dirty="0" smtClean="0">
              <a:solidFill>
                <a:schemeClr val="tx1"/>
              </a:solidFill>
            </a:endParaRPr>
          </a:p>
          <a:p>
            <a:r>
              <a:rPr lang="hu-HU" sz="2900" dirty="0">
                <a:solidFill>
                  <a:schemeClr val="tx1"/>
                </a:solidFill>
              </a:rPr>
              <a:t>De még mindig </a:t>
            </a:r>
            <a:r>
              <a:rPr lang="hu-HU" sz="2900" dirty="0" smtClean="0">
                <a:solidFill>
                  <a:schemeClr val="tx1"/>
                </a:solidFill>
              </a:rPr>
              <a:t>túl sok volt a csomagolóanyag </a:t>
            </a:r>
            <a:r>
              <a:rPr lang="hu-HU" sz="2900" dirty="0">
                <a:solidFill>
                  <a:schemeClr val="tx1"/>
                </a:solidFill>
              </a:rPr>
              <a:t>és mivel a városban nem volt még csomagolásmentes bolt, gondoltuk nyissuk meg mi az elsőt. </a:t>
            </a:r>
            <a:endParaRPr lang="hu-HU" sz="2900" dirty="0" smtClean="0">
              <a:solidFill>
                <a:schemeClr val="tx1"/>
              </a:solidFill>
            </a:endParaRPr>
          </a:p>
          <a:p>
            <a:endParaRPr lang="hu-HU" dirty="0">
              <a:solidFill>
                <a:schemeClr val="tx1"/>
              </a:solidFill>
            </a:endParaRPr>
          </a:p>
        </p:txBody>
      </p:sp>
      <p:pic>
        <p:nvPicPr>
          <p:cNvPr id="1026" name="Picture 2" descr="C:\STELÁZSI\Stelázsi logó\stelazsi_logo_feh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281936"/>
            <a:ext cx="576064" cy="5760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4452492"/>
            <a:ext cx="4259091" cy="2373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41203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2D050">
            <a:alpha val="50000"/>
          </a:srgbClr>
        </a:solidFill>
        <a:effectLst/>
      </p:bgPr>
    </p:bg>
    <p:spTree>
      <p:nvGrpSpPr>
        <p:cNvPr id="1" name=""/>
        <p:cNvGrpSpPr/>
        <p:nvPr/>
      </p:nvGrpSpPr>
      <p:grpSpPr>
        <a:xfrm>
          <a:off x="0" y="0"/>
          <a:ext cx="0" cy="0"/>
          <a:chOff x="0" y="0"/>
          <a:chExt cx="0" cy="0"/>
        </a:xfrm>
      </p:grpSpPr>
      <p:sp>
        <p:nvSpPr>
          <p:cNvPr id="3" name="Alcím 2"/>
          <p:cNvSpPr>
            <a:spLocks noGrp="1"/>
          </p:cNvSpPr>
          <p:nvPr>
            <p:ph type="subTitle" idx="1"/>
          </p:nvPr>
        </p:nvSpPr>
        <p:spPr>
          <a:xfrm>
            <a:off x="0" y="1340768"/>
            <a:ext cx="7056784" cy="5075994"/>
          </a:xfrm>
        </p:spPr>
        <p:txBody>
          <a:bodyPr>
            <a:normAutofit/>
          </a:bodyPr>
          <a:lstStyle/>
          <a:p>
            <a:r>
              <a:rPr lang="hu-HU" sz="1800" dirty="0" smtClean="0">
                <a:solidFill>
                  <a:schemeClr val="tx1"/>
                </a:solidFill>
              </a:rPr>
              <a:t>Nem </a:t>
            </a:r>
            <a:r>
              <a:rPr lang="hu-HU" sz="1800" dirty="0">
                <a:solidFill>
                  <a:schemeClr val="tx1"/>
                </a:solidFill>
              </a:rPr>
              <a:t>gondoljuk, hogy egyik napról a másikra ki tudunk iktatni az életünkből minden csomagolóanyagot, egyszer használatos műanyagot, de miért ne próbálnánk meg? A bolt egyik törekvése, hogy minél több terméket kínáljon csomagolás nélkül.</a:t>
            </a:r>
          </a:p>
          <a:p>
            <a:endParaRPr lang="hu-HU" sz="1800" dirty="0" smtClean="0">
              <a:solidFill>
                <a:schemeClr val="tx1"/>
              </a:solidFill>
            </a:endParaRPr>
          </a:p>
          <a:p>
            <a:r>
              <a:rPr lang="hu-HU" sz="1800" dirty="0" smtClean="0">
                <a:solidFill>
                  <a:schemeClr val="tx1"/>
                </a:solidFill>
              </a:rPr>
              <a:t>Másik </a:t>
            </a:r>
            <a:r>
              <a:rPr lang="hu-HU" sz="1800" dirty="0">
                <a:solidFill>
                  <a:schemeClr val="tx1"/>
                </a:solidFill>
              </a:rPr>
              <a:t>törekvésünk, hogy termékeinket a lehető legkisebb távolságról, a lehető legkevesebb köztes szereplővel szerezzük be és kínáljuk, ezzel rövid ellátási láncokat (REL) hozva létre. Miért jó ez? Ha a termékeknek nem kell sok száz, esetleg több ezer kilométert utazniuk, akkor egyrészt csökken a légszennyezettség, hiszen kisebb távolságot tesz meg a jármű, amely szállítja, másrészt lényegesen kevesebb csomagolóanyagra van szükség. </a:t>
            </a:r>
            <a:endParaRPr lang="hu-HU" sz="1800" dirty="0" smtClean="0">
              <a:solidFill>
                <a:schemeClr val="tx1"/>
              </a:solidFill>
            </a:endParaRPr>
          </a:p>
          <a:p>
            <a:endParaRPr lang="hu-HU" sz="1800" dirty="0">
              <a:solidFill>
                <a:schemeClr val="tx1"/>
              </a:solidFill>
            </a:endParaRPr>
          </a:p>
          <a:p>
            <a:r>
              <a:rPr lang="hu-HU" sz="1800" dirty="0" smtClean="0">
                <a:solidFill>
                  <a:schemeClr val="tx1"/>
                </a:solidFill>
              </a:rPr>
              <a:t>Valamint </a:t>
            </a:r>
            <a:r>
              <a:rPr lang="hu-HU" sz="1800" dirty="0">
                <a:solidFill>
                  <a:schemeClr val="tx1"/>
                </a:solidFill>
              </a:rPr>
              <a:t>helyi termékek vásárlásával hozzájárulunk a környezetünkben élő helyi termelők megélhetéséhez, fejlődéséhez és ezzel közvetve a környezetünk fejlődéséhez. </a:t>
            </a:r>
          </a:p>
        </p:txBody>
      </p:sp>
      <p:pic>
        <p:nvPicPr>
          <p:cNvPr id="1026" name="Picture 2" descr="C:\STELÁZSI\Stelázsi logó\stelazsi_logo_feh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281936"/>
            <a:ext cx="576064"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Cím 1"/>
          <p:cNvSpPr>
            <a:spLocks noGrp="1"/>
          </p:cNvSpPr>
          <p:nvPr>
            <p:ph type="ctrTitle"/>
          </p:nvPr>
        </p:nvSpPr>
        <p:spPr>
          <a:xfrm>
            <a:off x="683568" y="116632"/>
            <a:ext cx="7772400" cy="1152128"/>
          </a:xfrm>
        </p:spPr>
        <p:txBody>
          <a:bodyPr/>
          <a:lstStyle/>
          <a:p>
            <a:r>
              <a:rPr lang="hu-HU" sz="2800" dirty="0" smtClean="0"/>
              <a:t>Törekvéseink</a:t>
            </a:r>
            <a:endParaRPr lang="hu-HU" sz="2800" dirty="0"/>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5664" y="836712"/>
            <a:ext cx="1855366" cy="593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83149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2D050">
            <a:alpha val="50000"/>
          </a:srgbClr>
        </a:solidFill>
        <a:effectLst/>
      </p:bgPr>
    </p:bg>
    <p:spTree>
      <p:nvGrpSpPr>
        <p:cNvPr id="1" name=""/>
        <p:cNvGrpSpPr/>
        <p:nvPr/>
      </p:nvGrpSpPr>
      <p:grpSpPr>
        <a:xfrm>
          <a:off x="0" y="0"/>
          <a:ext cx="0" cy="0"/>
          <a:chOff x="0" y="0"/>
          <a:chExt cx="0" cy="0"/>
        </a:xfrm>
      </p:grpSpPr>
      <p:sp>
        <p:nvSpPr>
          <p:cNvPr id="2" name="Cím 1"/>
          <p:cNvSpPr>
            <a:spLocks noGrp="1"/>
          </p:cNvSpPr>
          <p:nvPr>
            <p:ph type="ctrTitle"/>
          </p:nvPr>
        </p:nvSpPr>
        <p:spPr>
          <a:xfrm>
            <a:off x="683568" y="116632"/>
            <a:ext cx="7772400" cy="1152128"/>
          </a:xfrm>
        </p:spPr>
        <p:txBody>
          <a:bodyPr>
            <a:normAutofit/>
          </a:bodyPr>
          <a:lstStyle/>
          <a:p>
            <a:r>
              <a:rPr lang="hu-HU" sz="2800" dirty="0" smtClean="0"/>
              <a:t>Praktikus és egyszerű?</a:t>
            </a:r>
            <a:endParaRPr lang="hu-HU" sz="2800" dirty="0"/>
          </a:p>
        </p:txBody>
      </p:sp>
      <p:sp>
        <p:nvSpPr>
          <p:cNvPr id="3" name="Alcím 2"/>
          <p:cNvSpPr>
            <a:spLocks noGrp="1"/>
          </p:cNvSpPr>
          <p:nvPr>
            <p:ph type="subTitle" idx="1"/>
          </p:nvPr>
        </p:nvSpPr>
        <p:spPr>
          <a:xfrm>
            <a:off x="107504" y="1916832"/>
            <a:ext cx="5472608" cy="4509120"/>
          </a:xfrm>
        </p:spPr>
        <p:txBody>
          <a:bodyPr>
            <a:noAutofit/>
          </a:bodyPr>
          <a:lstStyle/>
          <a:p>
            <a:r>
              <a:rPr lang="hu-HU" sz="1800" dirty="0" smtClean="0">
                <a:solidFill>
                  <a:schemeClr val="tx1"/>
                </a:solidFill>
              </a:rPr>
              <a:t>Azért is lehet praktikus kimérősen vásárolni, mert nem egyformák az igényeink. Egy 5 fős családnak például teljesen másak a mennyiségi igényei, mint egy egyedül élő fiatalnak. És így nem kell egységcsomagokba szorítani az igényeket. Ez segít tovább csökkenteni az élelmiszer pazarlást.</a:t>
            </a:r>
          </a:p>
          <a:p>
            <a:endParaRPr lang="hu-HU" sz="1800" dirty="0" smtClean="0">
              <a:solidFill>
                <a:schemeClr val="tx1"/>
              </a:solidFill>
            </a:endParaRPr>
          </a:p>
          <a:p>
            <a:endParaRPr lang="hu-HU" sz="1800" dirty="0">
              <a:solidFill>
                <a:schemeClr val="tx1"/>
              </a:solidFill>
            </a:endParaRPr>
          </a:p>
          <a:p>
            <a:r>
              <a:rPr lang="hu-HU" sz="1800" dirty="0" smtClean="0">
                <a:solidFill>
                  <a:schemeClr val="tx1"/>
                </a:solidFill>
              </a:rPr>
              <a:t>De egyáltalán nem egyszerű! Az elején. Előfordul az is, hogy néha furcsán néznek az emberre, mikor viszi a zsákjait a pékségbe vagy a piacra, de úgy gondolom, hogy mindenhol pozitívan fogadják. </a:t>
            </a:r>
          </a:p>
          <a:p>
            <a:endParaRPr lang="hu-HU" sz="2000" dirty="0">
              <a:solidFill>
                <a:schemeClr val="tx1"/>
              </a:solidFill>
            </a:endParaRPr>
          </a:p>
        </p:txBody>
      </p:sp>
      <p:pic>
        <p:nvPicPr>
          <p:cNvPr id="1026" name="Picture 2" descr="C:\STELÁZSI\Stelázsi logó\stelazsi_logo_feh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281936"/>
            <a:ext cx="576064" cy="576064"/>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STELÁZSI\bejegyzések\zerowast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6936" y="1412776"/>
            <a:ext cx="3312368" cy="220730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STELÁZSI\bejegyzések\287504801_137422118893583_4119048087453270283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8184" y="3717032"/>
            <a:ext cx="2318729" cy="3091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83149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2D050">
            <a:alpha val="50000"/>
          </a:srgbClr>
        </a:solidFill>
        <a:effectLst/>
      </p:bgPr>
    </p:bg>
    <p:spTree>
      <p:nvGrpSpPr>
        <p:cNvPr id="1" name=""/>
        <p:cNvGrpSpPr/>
        <p:nvPr/>
      </p:nvGrpSpPr>
      <p:grpSpPr>
        <a:xfrm>
          <a:off x="0" y="0"/>
          <a:ext cx="0" cy="0"/>
          <a:chOff x="0" y="0"/>
          <a:chExt cx="0" cy="0"/>
        </a:xfrm>
      </p:grpSpPr>
      <p:sp>
        <p:nvSpPr>
          <p:cNvPr id="2" name="Cím 1"/>
          <p:cNvSpPr>
            <a:spLocks noGrp="1"/>
          </p:cNvSpPr>
          <p:nvPr>
            <p:ph type="ctrTitle"/>
          </p:nvPr>
        </p:nvSpPr>
        <p:spPr>
          <a:xfrm>
            <a:off x="683568" y="1"/>
            <a:ext cx="7772400" cy="1268760"/>
          </a:xfrm>
        </p:spPr>
        <p:txBody>
          <a:bodyPr>
            <a:normAutofit/>
          </a:bodyPr>
          <a:lstStyle/>
          <a:p>
            <a:r>
              <a:rPr lang="hu-HU" sz="2800" dirty="0"/>
              <a:t>Hogyan kezdjünk bele a hulladékunk csökkentésébe? </a:t>
            </a:r>
          </a:p>
        </p:txBody>
      </p:sp>
      <p:sp>
        <p:nvSpPr>
          <p:cNvPr id="3" name="Alcím 2"/>
          <p:cNvSpPr>
            <a:spLocks noGrp="1"/>
          </p:cNvSpPr>
          <p:nvPr>
            <p:ph type="subTitle" idx="1"/>
          </p:nvPr>
        </p:nvSpPr>
        <p:spPr>
          <a:xfrm>
            <a:off x="107504" y="1556792"/>
            <a:ext cx="8856984" cy="5013176"/>
          </a:xfrm>
        </p:spPr>
        <p:txBody>
          <a:bodyPr>
            <a:normAutofit/>
          </a:bodyPr>
          <a:lstStyle/>
          <a:p>
            <a:r>
              <a:rPr lang="hu-HU" sz="1800" dirty="0" smtClean="0">
                <a:solidFill>
                  <a:schemeClr val="tx1"/>
                </a:solidFill>
              </a:rPr>
              <a:t>Nem vagyunk egyformák. Van, akinél működik a drasztikus váltás, de szerintem ők vannak kevesebben.</a:t>
            </a:r>
          </a:p>
          <a:p>
            <a:endParaRPr lang="hu-HU" sz="1800" dirty="0">
              <a:solidFill>
                <a:schemeClr val="tx1"/>
              </a:solidFill>
            </a:endParaRPr>
          </a:p>
          <a:p>
            <a:r>
              <a:rPr lang="hu-HU" sz="1800" dirty="0" smtClean="0">
                <a:solidFill>
                  <a:schemeClr val="tx1"/>
                </a:solidFill>
              </a:rPr>
              <a:t>Nem </a:t>
            </a:r>
            <a:r>
              <a:rPr lang="hu-HU" sz="1800" dirty="0">
                <a:solidFill>
                  <a:schemeClr val="tx1"/>
                </a:solidFill>
              </a:rPr>
              <a:t>gondoljuk, hogy egyik napról a másikra teljesen át tudunk állni egy hulladékmentes életre, különösen nem városi környezetben. </a:t>
            </a:r>
            <a:r>
              <a:rPr lang="hu-HU" sz="1800" dirty="0" smtClean="0">
                <a:solidFill>
                  <a:schemeClr val="tx1"/>
                </a:solidFill>
              </a:rPr>
              <a:t>Ha </a:t>
            </a:r>
            <a:r>
              <a:rPr lang="hu-HU" sz="1800" dirty="0">
                <a:solidFill>
                  <a:schemeClr val="tx1"/>
                </a:solidFill>
              </a:rPr>
              <a:t>ezt tűzzük ki célul, valószínűleg kudarcok szegélyezik majd utunkat és igen hamar feladhatjuk</a:t>
            </a:r>
            <a:r>
              <a:rPr lang="hu-HU" sz="1800" dirty="0" smtClean="0">
                <a:solidFill>
                  <a:schemeClr val="tx1"/>
                </a:solidFill>
              </a:rPr>
              <a:t>.</a:t>
            </a:r>
          </a:p>
          <a:p>
            <a:r>
              <a:rPr lang="hu-HU" sz="1800" dirty="0" smtClean="0">
                <a:solidFill>
                  <a:schemeClr val="tx1"/>
                </a:solidFill>
              </a:rPr>
              <a:t> </a:t>
            </a:r>
          </a:p>
          <a:p>
            <a:r>
              <a:rPr lang="hu-HU" sz="1800" dirty="0" smtClean="0">
                <a:solidFill>
                  <a:schemeClr val="tx1"/>
                </a:solidFill>
              </a:rPr>
              <a:t>Kezdjük </a:t>
            </a:r>
            <a:r>
              <a:rPr lang="hu-HU" sz="1800" dirty="0">
                <a:solidFill>
                  <a:schemeClr val="tx1"/>
                </a:solidFill>
              </a:rPr>
              <a:t>inkább lépésenként! Keressük meg azt az 1-2 dolgot, amit viszonylag egyszerűen tudunk műanyag csomagolás nélkül beszerezni és elég gyakran vásárolunk (zöldség, gyümölcs, pékáru, sajtok, </a:t>
            </a:r>
            <a:r>
              <a:rPr lang="hu-HU" sz="1800" dirty="0" err="1">
                <a:solidFill>
                  <a:schemeClr val="tx1"/>
                </a:solidFill>
              </a:rPr>
              <a:t>stb</a:t>
            </a:r>
            <a:r>
              <a:rPr lang="hu-HU" sz="1800" dirty="0">
                <a:solidFill>
                  <a:schemeClr val="tx1"/>
                </a:solidFill>
              </a:rPr>
              <a:t>). Ha már szokásunkká vált, hogy azt a pár terméket mindig csomagolás nélkül vesszük, és a saját háztartásunkban megtapasztaljuk, hogy ez mennyivel kevesebb hulladékot jelent, akkor úgyis keresni fogjuk az újabb lehetőségeket. </a:t>
            </a:r>
            <a:endParaRPr lang="hu-HU" sz="1800" dirty="0" smtClean="0">
              <a:solidFill>
                <a:schemeClr val="tx1"/>
              </a:solidFill>
            </a:endParaRPr>
          </a:p>
          <a:p>
            <a:endParaRPr lang="hu-HU" sz="1800" dirty="0">
              <a:solidFill>
                <a:schemeClr val="tx1"/>
              </a:solidFill>
            </a:endParaRPr>
          </a:p>
          <a:p>
            <a:r>
              <a:rPr lang="hu-HU" sz="1800" dirty="0" smtClean="0">
                <a:solidFill>
                  <a:schemeClr val="tx1"/>
                </a:solidFill>
              </a:rPr>
              <a:t>A Stelázsiban </a:t>
            </a:r>
            <a:r>
              <a:rPr lang="hu-HU" sz="1800" dirty="0">
                <a:solidFill>
                  <a:schemeClr val="tx1"/>
                </a:solidFill>
              </a:rPr>
              <a:t>erre kínálunk </a:t>
            </a:r>
            <a:r>
              <a:rPr lang="hu-HU" sz="1800" dirty="0" smtClean="0">
                <a:solidFill>
                  <a:schemeClr val="tx1"/>
                </a:solidFill>
              </a:rPr>
              <a:t>alternatívát, hisz ahogy </a:t>
            </a:r>
            <a:r>
              <a:rPr lang="hu-HU" sz="1800" dirty="0" smtClean="0">
                <a:solidFill>
                  <a:schemeClr val="tx1"/>
                </a:solidFill>
              </a:rPr>
              <a:t>láttuk, a hulladékok </a:t>
            </a:r>
            <a:r>
              <a:rPr lang="hu-HU" sz="1800" dirty="0">
                <a:solidFill>
                  <a:schemeClr val="tx1"/>
                </a:solidFill>
              </a:rPr>
              <a:t>környezeti hatásainak csökkentésére a legjobb módszer, ha megakadályozzuk, hogy keletkezzen!</a:t>
            </a:r>
          </a:p>
          <a:p>
            <a:endParaRPr lang="hu-HU" sz="1800" dirty="0"/>
          </a:p>
        </p:txBody>
      </p:sp>
      <p:pic>
        <p:nvPicPr>
          <p:cNvPr id="1026" name="Picture 2" descr="C:\STELÁZSI\Stelázsi logó\stelazsi_logo_feh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281936"/>
            <a:ext cx="576064"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83149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2D050">
            <a:alpha val="50000"/>
          </a:srgbClr>
        </a:solidFill>
        <a:effectLst/>
      </p:bgPr>
    </p:bg>
    <p:spTree>
      <p:nvGrpSpPr>
        <p:cNvPr id="1" name=""/>
        <p:cNvGrpSpPr/>
        <p:nvPr/>
      </p:nvGrpSpPr>
      <p:grpSpPr>
        <a:xfrm>
          <a:off x="0" y="0"/>
          <a:ext cx="0" cy="0"/>
          <a:chOff x="0" y="0"/>
          <a:chExt cx="0" cy="0"/>
        </a:xfrm>
      </p:grpSpPr>
      <p:sp>
        <p:nvSpPr>
          <p:cNvPr id="2" name="Cím 1"/>
          <p:cNvSpPr>
            <a:spLocks noGrp="1"/>
          </p:cNvSpPr>
          <p:nvPr>
            <p:ph type="ctrTitle"/>
          </p:nvPr>
        </p:nvSpPr>
        <p:spPr>
          <a:xfrm>
            <a:off x="683568" y="188640"/>
            <a:ext cx="7772400" cy="1470025"/>
          </a:xfrm>
        </p:spPr>
        <p:txBody>
          <a:bodyPr>
            <a:normAutofit/>
          </a:bodyPr>
          <a:lstStyle/>
          <a:p>
            <a:r>
              <a:rPr lang="hu-HU" sz="2800" dirty="0"/>
              <a:t>Hogyan zajlik a vásárlás egy csomagolásmentes boltban</a:t>
            </a:r>
            <a:r>
              <a:rPr lang="hu-HU" sz="2800" dirty="0" smtClean="0"/>
              <a:t>?</a:t>
            </a:r>
            <a:endParaRPr lang="hu-HU" sz="2800" dirty="0"/>
          </a:p>
        </p:txBody>
      </p:sp>
      <p:sp>
        <p:nvSpPr>
          <p:cNvPr id="3" name="Alcím 2"/>
          <p:cNvSpPr>
            <a:spLocks noGrp="1"/>
          </p:cNvSpPr>
          <p:nvPr>
            <p:ph type="subTitle" idx="1"/>
          </p:nvPr>
        </p:nvSpPr>
        <p:spPr>
          <a:xfrm>
            <a:off x="3851920" y="1843652"/>
            <a:ext cx="5112568" cy="4726316"/>
          </a:xfrm>
        </p:spPr>
        <p:txBody>
          <a:bodyPr>
            <a:normAutofit/>
          </a:bodyPr>
          <a:lstStyle/>
          <a:p>
            <a:r>
              <a:rPr lang="hu-HU" sz="1900" dirty="0">
                <a:solidFill>
                  <a:schemeClr val="tx1"/>
                </a:solidFill>
              </a:rPr>
              <a:t>Érdemes listát írni és minden felírt termékhez bekészíteni egy tárolót, praktikusan azt, amiben majd otthon is tárolni </a:t>
            </a:r>
            <a:r>
              <a:rPr lang="hu-HU" sz="1900" dirty="0" smtClean="0">
                <a:solidFill>
                  <a:schemeClr val="tx1"/>
                </a:solidFill>
              </a:rPr>
              <a:t>fogjuk. Bár ez néha nehézkes, ezért szükség lehet könnyen kezelhető, nem túl nehéz tárolókra a vásárláshoz. Egy </a:t>
            </a:r>
            <a:r>
              <a:rPr lang="hu-HU" sz="1900" dirty="0">
                <a:solidFill>
                  <a:schemeClr val="tx1"/>
                </a:solidFill>
              </a:rPr>
              <a:t>pár extra tárolót is érdemes hozni, hátha még a boltban is jutnak </a:t>
            </a:r>
            <a:r>
              <a:rPr lang="hu-HU" sz="1900" dirty="0" smtClean="0">
                <a:solidFill>
                  <a:schemeClr val="tx1"/>
                </a:solidFill>
              </a:rPr>
              <a:t>eszünkbe </a:t>
            </a:r>
            <a:r>
              <a:rPr lang="hu-HU" sz="1900" dirty="0">
                <a:solidFill>
                  <a:schemeClr val="tx1"/>
                </a:solidFill>
              </a:rPr>
              <a:t>dolgok. Ha mégis kevés lenne, mi is tudunk adni.</a:t>
            </a:r>
          </a:p>
          <a:p>
            <a:endParaRPr lang="hu-HU" sz="1900" dirty="0" smtClean="0">
              <a:solidFill>
                <a:schemeClr val="tx1"/>
              </a:solidFill>
            </a:endParaRPr>
          </a:p>
          <a:p>
            <a:r>
              <a:rPr lang="hu-HU" sz="1900" dirty="0" smtClean="0">
                <a:solidFill>
                  <a:schemeClr val="tx1"/>
                </a:solidFill>
              </a:rPr>
              <a:t>Mi </a:t>
            </a:r>
            <a:r>
              <a:rPr lang="hu-HU" sz="1900" dirty="0">
                <a:solidFill>
                  <a:schemeClr val="tx1"/>
                </a:solidFill>
              </a:rPr>
              <a:t>lehet tároló?</a:t>
            </a:r>
          </a:p>
          <a:p>
            <a:r>
              <a:rPr lang="hu-HU" sz="1900" dirty="0">
                <a:solidFill>
                  <a:schemeClr val="tx1"/>
                </a:solidFill>
              </a:rPr>
              <a:t>Szinte bármi: befőttes üveg, műanyag doboz, vászonzsák, fűszertartó, csatos üveg, stb. Az fontos, hogy jól zárható legyen, hogy kibírja az utat hazáig!</a:t>
            </a:r>
          </a:p>
          <a:p>
            <a:endParaRPr lang="hu-HU" dirty="0"/>
          </a:p>
        </p:txBody>
      </p:sp>
      <p:pic>
        <p:nvPicPr>
          <p:cNvPr id="1026" name="Picture 2" descr="C:\STELÁZSI\Stelázsi logó\stelazsi_logo_feh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281936"/>
            <a:ext cx="576064" cy="576064"/>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STELÁZSI\Stelázsi logó\vasarlas menete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628800"/>
            <a:ext cx="2843808" cy="5014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6890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2D050">
            <a:alpha val="50000"/>
          </a:srgbClr>
        </a:solidFill>
        <a:effectLst/>
      </p:bgPr>
    </p:bg>
    <p:spTree>
      <p:nvGrpSpPr>
        <p:cNvPr id="1" name=""/>
        <p:cNvGrpSpPr/>
        <p:nvPr/>
      </p:nvGrpSpPr>
      <p:grpSpPr>
        <a:xfrm>
          <a:off x="0" y="0"/>
          <a:ext cx="0" cy="0"/>
          <a:chOff x="0" y="0"/>
          <a:chExt cx="0" cy="0"/>
        </a:xfrm>
      </p:grpSpPr>
      <p:sp>
        <p:nvSpPr>
          <p:cNvPr id="2" name="Cím 1"/>
          <p:cNvSpPr>
            <a:spLocks noGrp="1"/>
          </p:cNvSpPr>
          <p:nvPr>
            <p:ph type="ctrTitle"/>
          </p:nvPr>
        </p:nvSpPr>
        <p:spPr>
          <a:xfrm>
            <a:off x="683568" y="188640"/>
            <a:ext cx="7772400" cy="1470025"/>
          </a:xfrm>
        </p:spPr>
        <p:txBody>
          <a:bodyPr>
            <a:normAutofit/>
          </a:bodyPr>
          <a:lstStyle/>
          <a:p>
            <a:r>
              <a:rPr lang="hu-HU" sz="2800" dirty="0" smtClean="0"/>
              <a:t>Mit lehet kapni a Stelázsiban?</a:t>
            </a:r>
            <a:endParaRPr lang="hu-HU" sz="2800" dirty="0"/>
          </a:p>
        </p:txBody>
      </p:sp>
      <p:sp>
        <p:nvSpPr>
          <p:cNvPr id="3" name="Alcím 2"/>
          <p:cNvSpPr>
            <a:spLocks noGrp="1"/>
          </p:cNvSpPr>
          <p:nvPr>
            <p:ph type="subTitle" idx="1"/>
          </p:nvPr>
        </p:nvSpPr>
        <p:spPr>
          <a:xfrm>
            <a:off x="4860032" y="1628800"/>
            <a:ext cx="4104456" cy="5112568"/>
          </a:xfrm>
        </p:spPr>
        <p:txBody>
          <a:bodyPr>
            <a:normAutofit fontScale="55000" lnSpcReduction="20000"/>
          </a:bodyPr>
          <a:lstStyle/>
          <a:p>
            <a:r>
              <a:rPr lang="hu-HU" dirty="0" smtClean="0">
                <a:solidFill>
                  <a:schemeClr val="tx1"/>
                </a:solidFill>
              </a:rPr>
              <a:t>A teljesség igénye nélkül:</a:t>
            </a:r>
          </a:p>
          <a:p>
            <a:endParaRPr lang="hu-HU" dirty="0" smtClean="0">
              <a:solidFill>
                <a:schemeClr val="tx1"/>
              </a:solidFill>
            </a:endParaRPr>
          </a:p>
          <a:p>
            <a:r>
              <a:rPr lang="hu-HU" dirty="0" smtClean="0">
                <a:solidFill>
                  <a:schemeClr val="tx1"/>
                </a:solidFill>
              </a:rPr>
              <a:t>Aszalványok</a:t>
            </a:r>
          </a:p>
          <a:p>
            <a:r>
              <a:rPr lang="hu-HU" dirty="0" smtClean="0">
                <a:solidFill>
                  <a:schemeClr val="tx1"/>
                </a:solidFill>
              </a:rPr>
              <a:t>Alapanyagok</a:t>
            </a:r>
          </a:p>
          <a:p>
            <a:r>
              <a:rPr lang="hu-HU" dirty="0" smtClean="0">
                <a:solidFill>
                  <a:schemeClr val="tx1"/>
                </a:solidFill>
              </a:rPr>
              <a:t>Fűszerek</a:t>
            </a:r>
          </a:p>
          <a:p>
            <a:r>
              <a:rPr lang="hu-HU" dirty="0" smtClean="0">
                <a:solidFill>
                  <a:schemeClr val="tx1"/>
                </a:solidFill>
              </a:rPr>
              <a:t>Gabonafélék, magvak</a:t>
            </a:r>
          </a:p>
          <a:p>
            <a:r>
              <a:rPr lang="hu-HU" dirty="0" smtClean="0">
                <a:solidFill>
                  <a:schemeClr val="tx1"/>
                </a:solidFill>
              </a:rPr>
              <a:t>Csokoládé</a:t>
            </a:r>
          </a:p>
          <a:p>
            <a:r>
              <a:rPr lang="hu-HU" dirty="0" smtClean="0">
                <a:solidFill>
                  <a:schemeClr val="tx1"/>
                </a:solidFill>
              </a:rPr>
              <a:t>Szörpök, lekvárok</a:t>
            </a:r>
          </a:p>
          <a:p>
            <a:r>
              <a:rPr lang="hu-HU" dirty="0" smtClean="0">
                <a:solidFill>
                  <a:schemeClr val="tx1"/>
                </a:solidFill>
              </a:rPr>
              <a:t>Teák,</a:t>
            </a:r>
          </a:p>
          <a:p>
            <a:r>
              <a:rPr lang="hu-HU" dirty="0" smtClean="0">
                <a:solidFill>
                  <a:schemeClr val="tx1"/>
                </a:solidFill>
              </a:rPr>
              <a:t>Tészták</a:t>
            </a:r>
          </a:p>
          <a:p>
            <a:r>
              <a:rPr lang="hu-HU" dirty="0" smtClean="0">
                <a:solidFill>
                  <a:schemeClr val="tx1"/>
                </a:solidFill>
              </a:rPr>
              <a:t>Kozmetikumok</a:t>
            </a:r>
          </a:p>
          <a:p>
            <a:r>
              <a:rPr lang="hu-HU" dirty="0" smtClean="0">
                <a:solidFill>
                  <a:schemeClr val="tx1"/>
                </a:solidFill>
              </a:rPr>
              <a:t>Papíráruk</a:t>
            </a:r>
          </a:p>
          <a:p>
            <a:r>
              <a:rPr lang="hu-HU" dirty="0" smtClean="0">
                <a:solidFill>
                  <a:schemeClr val="tx1"/>
                </a:solidFill>
              </a:rPr>
              <a:t>Tisztítószerek</a:t>
            </a:r>
          </a:p>
          <a:p>
            <a:r>
              <a:rPr lang="hu-HU" dirty="0" smtClean="0">
                <a:solidFill>
                  <a:schemeClr val="tx1"/>
                </a:solidFill>
              </a:rPr>
              <a:t>Dekoráció</a:t>
            </a:r>
          </a:p>
          <a:p>
            <a:r>
              <a:rPr lang="hu-HU" dirty="0" smtClean="0">
                <a:solidFill>
                  <a:schemeClr val="tx1"/>
                </a:solidFill>
              </a:rPr>
              <a:t>Kiegészítők</a:t>
            </a:r>
          </a:p>
          <a:p>
            <a:r>
              <a:rPr lang="hu-HU" dirty="0" smtClean="0">
                <a:solidFill>
                  <a:schemeClr val="tx1"/>
                </a:solidFill>
              </a:rPr>
              <a:t>Textil termékek</a:t>
            </a:r>
          </a:p>
          <a:p>
            <a:endParaRPr lang="hu-HU" dirty="0">
              <a:solidFill>
                <a:schemeClr val="tx1"/>
              </a:solidFill>
            </a:endParaRPr>
          </a:p>
          <a:p>
            <a:r>
              <a:rPr lang="hu-HU" dirty="0" smtClean="0">
                <a:solidFill>
                  <a:schemeClr val="tx1"/>
                </a:solidFill>
              </a:rPr>
              <a:t>Összességében több száz termék.</a:t>
            </a:r>
          </a:p>
          <a:p>
            <a:endParaRPr lang="hu-HU" dirty="0"/>
          </a:p>
        </p:txBody>
      </p:sp>
      <p:pic>
        <p:nvPicPr>
          <p:cNvPr id="1026" name="Picture 2" descr="C:\STELÁZSI\Stelázsi logó\stelazsi_logo_feh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281936"/>
            <a:ext cx="576064" cy="576064"/>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C:\STELÁZSI\bejegyzések\bolt\278087559_121062377196224_189556442411174971_n másolata másolat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417207"/>
            <a:ext cx="5112568" cy="4748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2253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2D050">
            <a:alpha val="50000"/>
          </a:srgbClr>
        </a:solidFill>
        <a:effectLst/>
      </p:bgPr>
    </p:bg>
    <p:spTree>
      <p:nvGrpSpPr>
        <p:cNvPr id="1" name=""/>
        <p:cNvGrpSpPr/>
        <p:nvPr/>
      </p:nvGrpSpPr>
      <p:grpSpPr>
        <a:xfrm>
          <a:off x="0" y="0"/>
          <a:ext cx="0" cy="0"/>
          <a:chOff x="0" y="0"/>
          <a:chExt cx="0" cy="0"/>
        </a:xfrm>
      </p:grpSpPr>
      <p:sp>
        <p:nvSpPr>
          <p:cNvPr id="2" name="Cím 1"/>
          <p:cNvSpPr>
            <a:spLocks noGrp="1"/>
          </p:cNvSpPr>
          <p:nvPr>
            <p:ph type="ctrTitle"/>
          </p:nvPr>
        </p:nvSpPr>
        <p:spPr/>
        <p:txBody>
          <a:bodyPr>
            <a:normAutofit/>
          </a:bodyPr>
          <a:lstStyle/>
          <a:p>
            <a:r>
              <a:rPr lang="hu-HU" dirty="0" smtClean="0"/>
              <a:t/>
            </a:r>
            <a:br>
              <a:rPr lang="hu-HU" dirty="0" smtClean="0"/>
            </a:br>
            <a:endParaRPr lang="hu-HU" dirty="0"/>
          </a:p>
        </p:txBody>
      </p:sp>
      <p:sp>
        <p:nvSpPr>
          <p:cNvPr id="3" name="Alcím 2"/>
          <p:cNvSpPr>
            <a:spLocks noGrp="1"/>
          </p:cNvSpPr>
          <p:nvPr>
            <p:ph type="subTitle" idx="1"/>
          </p:nvPr>
        </p:nvSpPr>
        <p:spPr>
          <a:xfrm>
            <a:off x="0" y="116632"/>
            <a:ext cx="9144000" cy="6741368"/>
          </a:xfrm>
        </p:spPr>
        <p:txBody>
          <a:bodyPr>
            <a:normAutofit fontScale="55000" lnSpcReduction="20000"/>
          </a:bodyPr>
          <a:lstStyle/>
          <a:p>
            <a:r>
              <a:rPr lang="hu-HU" sz="5100" dirty="0" smtClean="0">
                <a:solidFill>
                  <a:schemeClr val="tx1"/>
                </a:solidFill>
              </a:rPr>
              <a:t>Katasztrófa </a:t>
            </a:r>
            <a:r>
              <a:rPr lang="hu-HU" sz="5100" dirty="0">
                <a:solidFill>
                  <a:schemeClr val="tx1"/>
                </a:solidFill>
              </a:rPr>
              <a:t>előtt, az utolsó órában vagyunk</a:t>
            </a:r>
            <a:r>
              <a:rPr lang="hu-HU" sz="5100" dirty="0" smtClean="0">
                <a:solidFill>
                  <a:schemeClr val="tx1"/>
                </a:solidFill>
              </a:rPr>
              <a:t>!</a:t>
            </a:r>
          </a:p>
          <a:p>
            <a:r>
              <a:rPr lang="hu-HU" sz="3300" dirty="0">
                <a:solidFill>
                  <a:schemeClr val="tx1"/>
                </a:solidFill>
              </a:rPr>
              <a:t/>
            </a:r>
            <a:br>
              <a:rPr lang="hu-HU" sz="3300" dirty="0">
                <a:solidFill>
                  <a:schemeClr val="tx1"/>
                </a:solidFill>
              </a:rPr>
            </a:br>
            <a:r>
              <a:rPr lang="hu-HU" sz="3300" dirty="0">
                <a:solidFill>
                  <a:schemeClr val="tx1"/>
                </a:solidFill>
              </a:rPr>
              <a:t>A műanyagtermelés az elmúlt 65 évben jelentősen leelőzte az összes többi anyag gyártását, miközben ugyanazon tulajdonságai, melyek miatt oly sokoldalúan felhasználható (mint pl. a tartósság), egyúttal gátolják is abban, hogy részt vehessen a természet körforgásában. Tény, hogy jelenleg az emberiség egy olyan világszintű, ellenőrizetlen "kísérletet" folytat, melynek során több milliárd tonnányi veszélyes anyag kerül be a legfontosabb földi és vízi </a:t>
            </a:r>
            <a:r>
              <a:rPr lang="hu-HU" sz="3300" dirty="0" smtClean="0">
                <a:solidFill>
                  <a:schemeClr val="tx1"/>
                </a:solidFill>
              </a:rPr>
              <a:t>ökoszisztémákba.</a:t>
            </a:r>
          </a:p>
          <a:p>
            <a:endParaRPr lang="hu-HU" sz="3300" dirty="0">
              <a:solidFill>
                <a:schemeClr val="tx1"/>
              </a:solidFill>
            </a:endParaRPr>
          </a:p>
          <a:p>
            <a:r>
              <a:rPr lang="hu-HU" sz="5100" dirty="0">
                <a:solidFill>
                  <a:schemeClr val="tx1"/>
                </a:solidFill>
              </a:rPr>
              <a:t>A egyik legégetőbb probléma a csomagolóanyag</a:t>
            </a:r>
            <a:r>
              <a:rPr lang="hu-HU" sz="5100" dirty="0" smtClean="0">
                <a:solidFill>
                  <a:schemeClr val="tx1"/>
                </a:solidFill>
              </a:rPr>
              <a:t>!</a:t>
            </a:r>
          </a:p>
          <a:p>
            <a:r>
              <a:rPr lang="hu-HU" sz="3300" dirty="0">
                <a:solidFill>
                  <a:schemeClr val="tx1"/>
                </a:solidFill>
              </a:rPr>
              <a:t/>
            </a:r>
            <a:br>
              <a:rPr lang="hu-HU" sz="3300" dirty="0">
                <a:solidFill>
                  <a:schemeClr val="tx1"/>
                </a:solidFill>
              </a:rPr>
            </a:br>
            <a:r>
              <a:rPr lang="hu-HU" sz="3300" dirty="0">
                <a:solidFill>
                  <a:schemeClr val="tx1"/>
                </a:solidFill>
              </a:rPr>
              <a:t>A műanyag legnagyobb piacát a csomagolóipar jelenti, melynek növekedéséhez az adott lökést, hogy az újrafelhasználható tárolók helyét világszerte átvették az egyszer használatos dobozok és palackok. Már a gyártásuk is komoly ökológiai lábnyomot hagy maga után, azonban a környezetbe bekerülve még ártalmasabbak, mivel "bomlási" folyamatuk akár száz években mérhető, eközben pedig környezetüket mérgezik. - Nem véletlen a bomlás szónál az idézőjel használata, hiszen teljes lebomlásról nem is nagyon beszélhetünk. Ezeknek a "tradicionális" műanyagoknak a szerkezetét a környezeti hatások (így a napfény, víz, annak hőmérséklete, sótartalma, stb.) bár gyengítik, idővel </a:t>
            </a:r>
            <a:r>
              <a:rPr lang="hu-HU" sz="3300" dirty="0" smtClean="0">
                <a:solidFill>
                  <a:schemeClr val="tx1"/>
                </a:solidFill>
              </a:rPr>
              <a:t>szétmállanak</a:t>
            </a:r>
            <a:r>
              <a:rPr lang="hu-HU" sz="3300" dirty="0">
                <a:solidFill>
                  <a:schemeClr val="tx1"/>
                </a:solidFill>
              </a:rPr>
              <a:t>, ám ahelyett hogy eltűnnének, un. mikrorészecskékre esnek szét. A műanyagokat sajnos az állatok - elsősorban a halak - elfogyasztják, így a kemikáliák rajtuk keresztül bejutnak a teljes táplálékláncba, míg végül az ételeinken keresztül visszajutnak hozzánk a feladóhoz. </a:t>
            </a:r>
            <a:endParaRPr lang="hu-HU" sz="3300" dirty="0" smtClean="0">
              <a:solidFill>
                <a:schemeClr val="tx1"/>
              </a:solidFill>
            </a:endParaRPr>
          </a:p>
          <a:p>
            <a:endParaRPr lang="hu-HU" sz="3300" dirty="0">
              <a:solidFill>
                <a:schemeClr val="tx1"/>
              </a:solidFill>
            </a:endParaRPr>
          </a:p>
          <a:p>
            <a:r>
              <a:rPr lang="hu-HU" sz="3300" dirty="0">
                <a:solidFill>
                  <a:schemeClr val="tx1"/>
                </a:solidFill>
              </a:rPr>
              <a:t>A műanyaghulladékok nagy része a </a:t>
            </a:r>
            <a:r>
              <a:rPr lang="hu-HU" sz="3300" dirty="0" smtClean="0">
                <a:solidFill>
                  <a:schemeClr val="tx1"/>
                </a:solidFill>
              </a:rPr>
              <a:t>háztartásokból </a:t>
            </a:r>
            <a:r>
              <a:rPr lang="hu-HU" sz="3300" dirty="0">
                <a:solidFill>
                  <a:schemeClr val="tx1"/>
                </a:solidFill>
              </a:rPr>
              <a:t>és az élelmiszeriparból kerül ki, elsősorban csomagolóanyagok formájában. </a:t>
            </a:r>
            <a:r>
              <a:rPr lang="hu-HU" sz="3300" b="1" dirty="0">
                <a:solidFill>
                  <a:schemeClr val="tx1"/>
                </a:solidFill>
              </a:rPr>
              <a:t>Ezért az EU által kitűzött cél, hogy 2025-re az összes csomagolási hulladék 65%-a újrafeldolgozásra kerüljön, és hogy a műanyag palackok legalább 25%-ban újrahasznosított alapanyagból készüljenek. </a:t>
            </a:r>
            <a:endParaRPr lang="hu-HU" sz="3300" dirty="0" smtClean="0">
              <a:solidFill>
                <a:schemeClr val="tx1"/>
              </a:solidFill>
            </a:endParaRPr>
          </a:p>
          <a:p>
            <a:endParaRPr lang="hu-HU" sz="3300" dirty="0">
              <a:solidFill>
                <a:schemeClr val="tx1"/>
              </a:solidFill>
            </a:endParaRPr>
          </a:p>
        </p:txBody>
      </p:sp>
      <p:pic>
        <p:nvPicPr>
          <p:cNvPr id="1026" name="Picture 2" descr="C:\STELÁZSI\Stelázsi logó\stelazsi_logo_feh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281936"/>
            <a:ext cx="576064"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5276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2D050">
            <a:alpha val="50000"/>
          </a:srgbClr>
        </a:solidFill>
        <a:effectLst/>
      </p:bgPr>
    </p:bg>
    <p:spTree>
      <p:nvGrpSpPr>
        <p:cNvPr id="1" name=""/>
        <p:cNvGrpSpPr/>
        <p:nvPr/>
      </p:nvGrpSpPr>
      <p:grpSpPr>
        <a:xfrm>
          <a:off x="0" y="0"/>
          <a:ext cx="0" cy="0"/>
          <a:chOff x="0" y="0"/>
          <a:chExt cx="0" cy="0"/>
        </a:xfrm>
      </p:grpSpPr>
      <p:sp>
        <p:nvSpPr>
          <p:cNvPr id="3" name="Alcím 2"/>
          <p:cNvSpPr>
            <a:spLocks noGrp="1"/>
          </p:cNvSpPr>
          <p:nvPr>
            <p:ph type="subTitle" idx="1"/>
          </p:nvPr>
        </p:nvSpPr>
        <p:spPr>
          <a:xfrm>
            <a:off x="179512" y="2559968"/>
            <a:ext cx="8712968" cy="3721968"/>
          </a:xfrm>
        </p:spPr>
        <p:txBody>
          <a:bodyPr>
            <a:normAutofit/>
          </a:bodyPr>
          <a:lstStyle/>
          <a:p>
            <a:r>
              <a:rPr lang="hu-HU" sz="6600" dirty="0" smtClean="0">
                <a:solidFill>
                  <a:schemeClr val="tx1"/>
                </a:solidFill>
              </a:rPr>
              <a:t>Köszönöm a figyelmet!</a:t>
            </a:r>
            <a:endParaRPr lang="hu-HU" sz="6600" dirty="0">
              <a:solidFill>
                <a:schemeClr val="tx1"/>
              </a:solidFill>
            </a:endParaRPr>
          </a:p>
          <a:p>
            <a:endParaRPr lang="hu-HU" dirty="0"/>
          </a:p>
        </p:txBody>
      </p:sp>
      <p:pic>
        <p:nvPicPr>
          <p:cNvPr id="1026" name="Picture 2" descr="C:\STELÁZSI\Stelázsi logó\stelazsi_logo_feh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281936"/>
            <a:ext cx="576064"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5098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2D050">
            <a:alpha val="50000"/>
          </a:srgbClr>
        </a:solidFill>
        <a:effectLst/>
      </p:bgPr>
    </p:bg>
    <p:spTree>
      <p:nvGrpSpPr>
        <p:cNvPr id="1" name=""/>
        <p:cNvGrpSpPr/>
        <p:nvPr/>
      </p:nvGrpSpPr>
      <p:grpSpPr>
        <a:xfrm>
          <a:off x="0" y="0"/>
          <a:ext cx="0" cy="0"/>
          <a:chOff x="0" y="0"/>
          <a:chExt cx="0" cy="0"/>
        </a:xfrm>
      </p:grpSpPr>
      <p:sp>
        <p:nvSpPr>
          <p:cNvPr id="2" name="Cím 1"/>
          <p:cNvSpPr>
            <a:spLocks noGrp="1"/>
          </p:cNvSpPr>
          <p:nvPr>
            <p:ph type="ctrTitle"/>
          </p:nvPr>
        </p:nvSpPr>
        <p:spPr>
          <a:xfrm>
            <a:off x="683568" y="620688"/>
            <a:ext cx="7772400" cy="1470025"/>
          </a:xfrm>
        </p:spPr>
        <p:txBody>
          <a:bodyPr>
            <a:normAutofit/>
          </a:bodyPr>
          <a:lstStyle/>
          <a:p>
            <a:r>
              <a:rPr lang="hu-HU" sz="2800" dirty="0" smtClean="0"/>
              <a:t>Források:</a:t>
            </a:r>
            <a:endParaRPr lang="hu-HU" sz="2800" dirty="0"/>
          </a:p>
        </p:txBody>
      </p:sp>
      <p:sp>
        <p:nvSpPr>
          <p:cNvPr id="3" name="Alcím 2"/>
          <p:cNvSpPr>
            <a:spLocks noGrp="1"/>
          </p:cNvSpPr>
          <p:nvPr>
            <p:ph type="subTitle" idx="1"/>
          </p:nvPr>
        </p:nvSpPr>
        <p:spPr>
          <a:xfrm>
            <a:off x="179512" y="2559968"/>
            <a:ext cx="8712968" cy="3721968"/>
          </a:xfrm>
        </p:spPr>
        <p:txBody>
          <a:bodyPr>
            <a:normAutofit fontScale="55000" lnSpcReduction="20000"/>
          </a:bodyPr>
          <a:lstStyle/>
          <a:p>
            <a:r>
              <a:rPr lang="hu-HU" u="sng" dirty="0">
                <a:hlinkClick r:id="rId2"/>
              </a:rPr>
              <a:t>https://</a:t>
            </a:r>
            <a:r>
              <a:rPr lang="hu-HU" u="sng" dirty="0" smtClean="0">
                <a:hlinkClick r:id="rId2"/>
              </a:rPr>
              <a:t>www.penzcentrum.hu/gazdasag/20220916/orult-mennyisegu-szemetet-termelnek-a-magyarok-meg-mindig-elenyeszo-resze-hasznosul-ujra-1128940</a:t>
            </a:r>
            <a:endParaRPr lang="hu-HU" u="sng" dirty="0" smtClean="0"/>
          </a:p>
          <a:p>
            <a:endParaRPr lang="hu-HU" dirty="0"/>
          </a:p>
          <a:p>
            <a:r>
              <a:rPr lang="hu-HU" u="sng" dirty="0">
                <a:hlinkClick r:id="rId3"/>
              </a:rPr>
              <a:t>https://</a:t>
            </a:r>
            <a:r>
              <a:rPr lang="hu-HU" u="sng" dirty="0" smtClean="0">
                <a:hlinkClick r:id="rId3"/>
              </a:rPr>
              <a:t>www.szabadeuropa.hu/a/zero-waste-hulladek-szemet-kornyezetvedelem-eu-magyarorszag/31544300.html</a:t>
            </a:r>
            <a:endParaRPr lang="hu-HU" u="sng" dirty="0" smtClean="0"/>
          </a:p>
          <a:p>
            <a:endParaRPr lang="hu-HU" dirty="0"/>
          </a:p>
          <a:p>
            <a:r>
              <a:rPr lang="hu-HU" u="sng" dirty="0">
                <a:hlinkClick r:id="rId4"/>
              </a:rPr>
              <a:t>http://</a:t>
            </a:r>
            <a:r>
              <a:rPr lang="hu-HU" u="sng" dirty="0" smtClean="0">
                <a:hlinkClick r:id="rId4"/>
              </a:rPr>
              <a:t>ecolounge.hu/nagyvilag/muanyag-apokalipszis-ennyi-muanyagot-termelt-eddig-az-emberiseg</a:t>
            </a:r>
            <a:endParaRPr lang="hu-HU" u="sng" dirty="0" smtClean="0"/>
          </a:p>
          <a:p>
            <a:endParaRPr lang="hu-HU" dirty="0"/>
          </a:p>
          <a:p>
            <a:r>
              <a:rPr lang="hu-HU" u="sng" dirty="0">
                <a:hlinkClick r:id="rId5"/>
              </a:rPr>
              <a:t>http://</a:t>
            </a:r>
            <a:r>
              <a:rPr lang="hu-HU" u="sng" dirty="0" smtClean="0">
                <a:hlinkClick r:id="rId5"/>
              </a:rPr>
              <a:t>ecolounge.hu/eletmod/van-ertelme-a-szelektiv-hulladekgyujtesnek</a:t>
            </a:r>
            <a:endParaRPr lang="hu-HU" u="sng" dirty="0" smtClean="0"/>
          </a:p>
          <a:p>
            <a:endParaRPr lang="hu-HU" dirty="0"/>
          </a:p>
          <a:p>
            <a:r>
              <a:rPr lang="hu-HU" u="sng" dirty="0">
                <a:hlinkClick r:id="rId6"/>
              </a:rPr>
              <a:t>https://zerowastegeneracio.com/a-zero-waste-mozgalomrol</a:t>
            </a:r>
            <a:r>
              <a:rPr lang="hu-HU" u="sng" dirty="0" smtClean="0">
                <a:hlinkClick r:id="rId6"/>
              </a:rPr>
              <a:t>/</a:t>
            </a:r>
            <a:endParaRPr lang="hu-HU" u="sng" dirty="0" smtClean="0"/>
          </a:p>
          <a:p>
            <a:endParaRPr lang="hu-HU" u="sng" dirty="0" smtClean="0"/>
          </a:p>
          <a:p>
            <a:r>
              <a:rPr lang="hu-HU" dirty="0">
                <a:hlinkClick r:id="rId7"/>
              </a:rPr>
              <a:t>https://</a:t>
            </a:r>
            <a:r>
              <a:rPr lang="hu-HU" dirty="0" smtClean="0">
                <a:hlinkClick r:id="rId7"/>
              </a:rPr>
              <a:t>csomagolasmentesen.com</a:t>
            </a:r>
            <a:endParaRPr lang="hu-HU" dirty="0" smtClean="0"/>
          </a:p>
          <a:p>
            <a:endParaRPr lang="hu-HU" dirty="0"/>
          </a:p>
          <a:p>
            <a:endParaRPr lang="hu-HU" dirty="0"/>
          </a:p>
        </p:txBody>
      </p:sp>
      <p:pic>
        <p:nvPicPr>
          <p:cNvPr id="1026" name="Picture 2" descr="C:\STELÁZSI\Stelázsi logó\stelazsi_logo_feher.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6281936"/>
            <a:ext cx="576064"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2563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2D050">
            <a:alpha val="50000"/>
          </a:srgbClr>
        </a:solidFill>
        <a:effectLst/>
      </p:bgPr>
    </p:bg>
    <p:spTree>
      <p:nvGrpSpPr>
        <p:cNvPr id="1" name=""/>
        <p:cNvGrpSpPr/>
        <p:nvPr/>
      </p:nvGrpSpPr>
      <p:grpSpPr>
        <a:xfrm>
          <a:off x="0" y="0"/>
          <a:ext cx="0" cy="0"/>
          <a:chOff x="0" y="0"/>
          <a:chExt cx="0" cy="0"/>
        </a:xfrm>
      </p:grpSpPr>
      <p:sp>
        <p:nvSpPr>
          <p:cNvPr id="3" name="Alcím 2"/>
          <p:cNvSpPr>
            <a:spLocks noGrp="1"/>
          </p:cNvSpPr>
          <p:nvPr>
            <p:ph type="subTitle" idx="1"/>
          </p:nvPr>
        </p:nvSpPr>
        <p:spPr>
          <a:xfrm>
            <a:off x="395536" y="476672"/>
            <a:ext cx="8496944" cy="6093296"/>
          </a:xfrm>
        </p:spPr>
        <p:txBody>
          <a:bodyPr>
            <a:normAutofit/>
          </a:bodyPr>
          <a:lstStyle/>
          <a:p>
            <a:r>
              <a:rPr lang="hu-HU" sz="2800" dirty="0" smtClean="0">
                <a:solidFill>
                  <a:schemeClr val="tx1"/>
                </a:solidFill>
              </a:rPr>
              <a:t>Mennyi az annyi?</a:t>
            </a:r>
          </a:p>
          <a:p>
            <a:endParaRPr lang="hu-HU" sz="2100" dirty="0" smtClean="0">
              <a:solidFill>
                <a:schemeClr val="tx1"/>
              </a:solidFill>
            </a:endParaRPr>
          </a:p>
          <a:p>
            <a:r>
              <a:rPr lang="hu-HU" sz="1800" dirty="0" smtClean="0">
                <a:solidFill>
                  <a:schemeClr val="tx1"/>
                </a:solidFill>
              </a:rPr>
              <a:t>Világszerte </a:t>
            </a:r>
            <a:r>
              <a:rPr lang="hu-HU" sz="1800" dirty="0">
                <a:solidFill>
                  <a:schemeClr val="tx1"/>
                </a:solidFill>
              </a:rPr>
              <a:t>percenként egymillió műanyag palackot adnak el. Ennél még nagyobb problémát jelentenek a műanyagzacskók, melyekből világszerte naponta körülbelül ötmilliárd és egy trillió darab közötti mennyiség fogy! - Ennél pontosabban nem lehet megtippelni... </a:t>
            </a:r>
          </a:p>
          <a:p>
            <a:endParaRPr lang="hu-HU" sz="1800" dirty="0" smtClean="0">
              <a:solidFill>
                <a:schemeClr val="tx1"/>
              </a:solidFill>
            </a:endParaRPr>
          </a:p>
          <a:p>
            <a:r>
              <a:rPr lang="hu-HU" sz="2800" dirty="0" smtClean="0">
                <a:solidFill>
                  <a:schemeClr val="tx1"/>
                </a:solidFill>
              </a:rPr>
              <a:t>Mi történik a háztartásokban?</a:t>
            </a:r>
          </a:p>
          <a:p>
            <a:endParaRPr lang="hu-HU" sz="2800" dirty="0">
              <a:solidFill>
                <a:schemeClr val="tx1"/>
              </a:solidFill>
            </a:endParaRPr>
          </a:p>
          <a:p>
            <a:r>
              <a:rPr lang="hu-HU" sz="1800" dirty="0" smtClean="0">
                <a:solidFill>
                  <a:schemeClr val="tx1"/>
                </a:solidFill>
              </a:rPr>
              <a:t>Naponta, fejenként, több, mint 1 kg szemetet termelünk.</a:t>
            </a:r>
          </a:p>
          <a:p>
            <a:r>
              <a:rPr lang="hu-HU" sz="1800" dirty="0" smtClean="0">
                <a:solidFill>
                  <a:schemeClr val="tx1"/>
                </a:solidFill>
              </a:rPr>
              <a:t>Tehát egy 5 fős magyar család évente 1,5 tonna háztartási szemetet termel.</a:t>
            </a:r>
          </a:p>
          <a:p>
            <a:r>
              <a:rPr lang="hu-HU" sz="1800" dirty="0" smtClean="0">
                <a:solidFill>
                  <a:schemeClr val="tx1"/>
                </a:solidFill>
              </a:rPr>
              <a:t>Az Európai Unióban: 2,5 milliárd tonna hulladék keletkezik évente. Ennek 8,5%-a kommunális hulladék.</a:t>
            </a:r>
          </a:p>
          <a:p>
            <a:r>
              <a:rPr lang="hu-HU" sz="1800" dirty="0" smtClean="0">
                <a:solidFill>
                  <a:schemeClr val="tx1"/>
                </a:solidFill>
              </a:rPr>
              <a:t>A háztartási hulladékok körülbelül fele kerül a hulladék lerakókba. 16-20 % égetésre. A többi szelektíven kerül gyűjtésre, de az, hogy szelektíven gyűjtik nem feltétlenül jelenti azt, hogy újrahasznosítják. Az újrahasznosításnál jobb megoldás lehet az újrafelhasználás. A környezet szempontjából viszont legjobb, ha nem is termelünk szemetet.</a:t>
            </a:r>
          </a:p>
          <a:p>
            <a:endParaRPr lang="hu-HU" dirty="0" smtClean="0"/>
          </a:p>
          <a:p>
            <a:endParaRPr lang="hu-HU" dirty="0"/>
          </a:p>
        </p:txBody>
      </p:sp>
      <p:pic>
        <p:nvPicPr>
          <p:cNvPr id="1026" name="Picture 2" descr="C:\STELÁZSI\Stelázsi logó\stelazsi_logo_feh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281936"/>
            <a:ext cx="576064"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1162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2D050">
            <a:alpha val="50000"/>
          </a:srgbClr>
        </a:solidFill>
        <a:effectLst/>
      </p:bgPr>
    </p:bg>
    <p:spTree>
      <p:nvGrpSpPr>
        <p:cNvPr id="1" name=""/>
        <p:cNvGrpSpPr/>
        <p:nvPr/>
      </p:nvGrpSpPr>
      <p:grpSpPr>
        <a:xfrm>
          <a:off x="0" y="0"/>
          <a:ext cx="0" cy="0"/>
          <a:chOff x="0" y="0"/>
          <a:chExt cx="0" cy="0"/>
        </a:xfrm>
      </p:grpSpPr>
      <p:sp>
        <p:nvSpPr>
          <p:cNvPr id="2" name="Cím 1"/>
          <p:cNvSpPr>
            <a:spLocks noGrp="1"/>
          </p:cNvSpPr>
          <p:nvPr>
            <p:ph type="ctrTitle"/>
          </p:nvPr>
        </p:nvSpPr>
        <p:spPr>
          <a:xfrm>
            <a:off x="179512" y="0"/>
            <a:ext cx="8784976" cy="1368152"/>
          </a:xfrm>
        </p:spPr>
        <p:txBody>
          <a:bodyPr>
            <a:normAutofit/>
          </a:bodyPr>
          <a:lstStyle/>
          <a:p>
            <a:r>
              <a:rPr lang="hu-HU" sz="2800" dirty="0" smtClean="0"/>
              <a:t>Miért </a:t>
            </a:r>
            <a:r>
              <a:rPr lang="hu-HU" sz="2800" dirty="0"/>
              <a:t>van szüksége </a:t>
            </a:r>
            <a:br>
              <a:rPr lang="hu-HU" sz="2800" dirty="0"/>
            </a:br>
            <a:r>
              <a:rPr lang="hu-HU" sz="2800" dirty="0"/>
              <a:t>az élelmiszeriparnak csomagolóanyagokra? </a:t>
            </a:r>
          </a:p>
        </p:txBody>
      </p:sp>
      <p:sp>
        <p:nvSpPr>
          <p:cNvPr id="3" name="Alcím 2"/>
          <p:cNvSpPr>
            <a:spLocks noGrp="1"/>
          </p:cNvSpPr>
          <p:nvPr>
            <p:ph type="subTitle" idx="1"/>
          </p:nvPr>
        </p:nvSpPr>
        <p:spPr>
          <a:xfrm>
            <a:off x="107504" y="1268760"/>
            <a:ext cx="8856984" cy="5301208"/>
          </a:xfrm>
        </p:spPr>
        <p:txBody>
          <a:bodyPr>
            <a:normAutofit fontScale="25000" lnSpcReduction="20000"/>
          </a:bodyPr>
          <a:lstStyle/>
          <a:p>
            <a:endParaRPr lang="hu-HU" dirty="0" smtClean="0">
              <a:solidFill>
                <a:schemeClr val="tx1"/>
              </a:solidFill>
            </a:endParaRPr>
          </a:p>
          <a:p>
            <a:endParaRPr lang="hu-HU" dirty="0" smtClean="0">
              <a:solidFill>
                <a:schemeClr val="tx1"/>
              </a:solidFill>
            </a:endParaRPr>
          </a:p>
          <a:p>
            <a:endParaRPr lang="hu-HU" dirty="0" smtClean="0">
              <a:solidFill>
                <a:schemeClr val="tx1"/>
              </a:solidFill>
            </a:endParaRPr>
          </a:p>
          <a:p>
            <a:r>
              <a:rPr lang="hu-HU" sz="7200" dirty="0">
                <a:solidFill>
                  <a:schemeClr val="tx1"/>
                </a:solidFill>
              </a:rPr>
              <a:t>H</a:t>
            </a:r>
            <a:r>
              <a:rPr lang="hu-HU" sz="7200" dirty="0" smtClean="0">
                <a:solidFill>
                  <a:schemeClr val="tx1"/>
                </a:solidFill>
              </a:rPr>
              <a:t>ajlamosak lehetünk </a:t>
            </a:r>
            <a:r>
              <a:rPr lang="hu-HU" sz="7200" dirty="0">
                <a:solidFill>
                  <a:schemeClr val="tx1"/>
                </a:solidFill>
              </a:rPr>
              <a:t>azt hinni, hogy a műanyagból készült csomagolóanyagok használata teljesen felesleges. Bár több esetben valóban megspórolhatóak lehetnek, az is igaz, hogy </a:t>
            </a:r>
            <a:r>
              <a:rPr lang="hu-HU" sz="7200" dirty="0" smtClean="0">
                <a:solidFill>
                  <a:schemeClr val="tx1"/>
                </a:solidFill>
              </a:rPr>
              <a:t>a hosszabb </a:t>
            </a:r>
            <a:r>
              <a:rPr lang="hu-HU" sz="7200" dirty="0">
                <a:solidFill>
                  <a:schemeClr val="tx1"/>
                </a:solidFill>
              </a:rPr>
              <a:t>ellátási lánccal bíró termékek </a:t>
            </a:r>
            <a:r>
              <a:rPr lang="hu-HU" sz="7200" dirty="0" smtClean="0">
                <a:solidFill>
                  <a:schemeClr val="tx1"/>
                </a:solidFill>
              </a:rPr>
              <a:t>esetén jelentősen </a:t>
            </a:r>
            <a:r>
              <a:rPr lang="hu-HU" sz="7200" dirty="0">
                <a:solidFill>
                  <a:schemeClr val="tx1"/>
                </a:solidFill>
              </a:rPr>
              <a:t>megnövelhetik az élelmiszerek eltarthatóságát. </a:t>
            </a:r>
            <a:endParaRPr lang="hu-HU" sz="7200" dirty="0" smtClean="0">
              <a:solidFill>
                <a:schemeClr val="tx1"/>
              </a:solidFill>
            </a:endParaRPr>
          </a:p>
          <a:p>
            <a:endParaRPr lang="hu-HU" sz="7200" dirty="0">
              <a:solidFill>
                <a:schemeClr val="tx1"/>
              </a:solidFill>
            </a:endParaRPr>
          </a:p>
          <a:p>
            <a:r>
              <a:rPr lang="hu-HU" sz="7200" dirty="0">
                <a:solidFill>
                  <a:schemeClr val="tx1"/>
                </a:solidFill>
              </a:rPr>
              <a:t>Például, míg nagyanyáink idejében a frissen fejt tej csak pár napig volt fogyasztható, addig a feldolgozás- és csomagolástechnológia fejlődésével manapság több hétig is friss marad. </a:t>
            </a:r>
            <a:r>
              <a:rPr lang="hu-HU" sz="7200" dirty="0" smtClean="0">
                <a:solidFill>
                  <a:schemeClr val="tx1"/>
                </a:solidFill>
              </a:rPr>
              <a:t>A </a:t>
            </a:r>
            <a:r>
              <a:rPr lang="hu-HU" sz="7200" dirty="0">
                <a:solidFill>
                  <a:schemeClr val="tx1"/>
                </a:solidFill>
              </a:rPr>
              <a:t>csomagolások fontos szerepet tölthetnek be az élelmiszerpazarlás megállításában, hiszen ha hosszabb ideig tartható el egy termék, akkor nagyobb valószínűséggel kerül </a:t>
            </a:r>
            <a:r>
              <a:rPr lang="hu-HU" sz="7200" dirty="0" smtClean="0">
                <a:solidFill>
                  <a:schemeClr val="tx1"/>
                </a:solidFill>
              </a:rPr>
              <a:t>elfogyasztásra.</a:t>
            </a:r>
          </a:p>
          <a:p>
            <a:endParaRPr lang="hu-HU" sz="7200" dirty="0" smtClean="0">
              <a:solidFill>
                <a:schemeClr val="tx1"/>
              </a:solidFill>
            </a:endParaRPr>
          </a:p>
          <a:p>
            <a:r>
              <a:rPr lang="hu-HU" sz="7200" dirty="0" smtClean="0">
                <a:solidFill>
                  <a:schemeClr val="tx1"/>
                </a:solidFill>
              </a:rPr>
              <a:t>A </a:t>
            </a:r>
            <a:r>
              <a:rPr lang="hu-HU" sz="7200" dirty="0" err="1">
                <a:solidFill>
                  <a:schemeClr val="tx1"/>
                </a:solidFill>
              </a:rPr>
              <a:t>Nébih</a:t>
            </a:r>
            <a:r>
              <a:rPr lang="hu-HU" sz="7200" dirty="0">
                <a:solidFill>
                  <a:schemeClr val="tx1"/>
                </a:solidFill>
              </a:rPr>
              <a:t> Maradék nélkül programja 2016 óta követi nyomon a magyar lakosság élelmiszerpazarlását. A kutatók eddig 3 alkalommal, 2016-ban, 2019-ben és 2021-ben mérték meg EU-s módszertan alapján a szilárd és folyékony halmazállapotú élelmiszerhulladékokat a háztartásokban. Az első, 2016-os adatok szerint a magyarok fejenként évi 65,5 kg élelmiszerhulladékot „termeltek</a:t>
            </a:r>
            <a:r>
              <a:rPr lang="hu-HU" sz="7200" dirty="0" smtClean="0">
                <a:solidFill>
                  <a:schemeClr val="tx1"/>
                </a:solidFill>
              </a:rPr>
              <a:t>”, </a:t>
            </a:r>
            <a:r>
              <a:rPr lang="hu-HU" sz="7200" dirty="0">
                <a:solidFill>
                  <a:schemeClr val="tx1"/>
                </a:solidFill>
              </a:rPr>
              <a:t>amelynek mintegy fele, 33,1 kg volt a tényleges pazarlás. A pazarlás, vagyis a feleslegesen kidobott élelmiszerek mennyisége 2019-re 31,9 kg-ra mérséklődött, a legfrissebb adat pedig 25,2 kg.</a:t>
            </a:r>
          </a:p>
          <a:p>
            <a:r>
              <a:rPr lang="hu-HU" sz="7200" dirty="0"/>
              <a:t> </a:t>
            </a:r>
          </a:p>
          <a:p>
            <a:endParaRPr lang="hu-HU" sz="5500" dirty="0">
              <a:solidFill>
                <a:schemeClr val="tx1"/>
              </a:solidFill>
            </a:endParaRPr>
          </a:p>
        </p:txBody>
      </p:sp>
      <p:pic>
        <p:nvPicPr>
          <p:cNvPr id="1026" name="Picture 2" descr="C:\STELÁZSI\Stelázsi logó\stelazsi_logo_feh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281936"/>
            <a:ext cx="576064"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3947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2D050">
            <a:alpha val="50000"/>
          </a:srgbClr>
        </a:solidFill>
        <a:effectLst/>
      </p:bgPr>
    </p:bg>
    <p:spTree>
      <p:nvGrpSpPr>
        <p:cNvPr id="1" name=""/>
        <p:cNvGrpSpPr/>
        <p:nvPr/>
      </p:nvGrpSpPr>
      <p:grpSpPr>
        <a:xfrm>
          <a:off x="0" y="0"/>
          <a:ext cx="0" cy="0"/>
          <a:chOff x="0" y="0"/>
          <a:chExt cx="0" cy="0"/>
        </a:xfrm>
      </p:grpSpPr>
      <p:sp>
        <p:nvSpPr>
          <p:cNvPr id="3" name="Alcím 2"/>
          <p:cNvSpPr>
            <a:spLocks noGrp="1"/>
          </p:cNvSpPr>
          <p:nvPr>
            <p:ph type="subTitle" idx="1"/>
          </p:nvPr>
        </p:nvSpPr>
        <p:spPr>
          <a:xfrm>
            <a:off x="107504" y="4221088"/>
            <a:ext cx="8856984" cy="2520280"/>
          </a:xfrm>
        </p:spPr>
        <p:txBody>
          <a:bodyPr>
            <a:normAutofit fontScale="70000" lnSpcReduction="20000"/>
          </a:bodyPr>
          <a:lstStyle/>
          <a:p>
            <a:endParaRPr lang="hu-HU" dirty="0" smtClean="0">
              <a:solidFill>
                <a:schemeClr val="tx1"/>
              </a:solidFill>
            </a:endParaRPr>
          </a:p>
          <a:p>
            <a:r>
              <a:rPr lang="hu-HU" sz="2600" dirty="0" smtClean="0">
                <a:solidFill>
                  <a:schemeClr val="tx1"/>
                </a:solidFill>
              </a:rPr>
              <a:t>2016 </a:t>
            </a:r>
            <a:r>
              <a:rPr lang="hu-HU" sz="2600" dirty="0">
                <a:solidFill>
                  <a:schemeClr val="tx1"/>
                </a:solidFill>
              </a:rPr>
              <a:t>és 2021 között 24%-kal csökkent az élelmiszerpazarlás a háztartásokban – derült ki a Nemzeti Élelmiszerlánc-biztonsági Hivatal (</a:t>
            </a:r>
            <a:r>
              <a:rPr lang="hu-HU" sz="2600" dirty="0" err="1">
                <a:solidFill>
                  <a:schemeClr val="tx1"/>
                </a:solidFill>
              </a:rPr>
              <a:t>Nébih</a:t>
            </a:r>
            <a:r>
              <a:rPr lang="hu-HU" sz="2600" dirty="0">
                <a:solidFill>
                  <a:schemeClr val="tx1"/>
                </a:solidFill>
              </a:rPr>
              <a:t>) harmadik alkalommal elvégzett hulladékfelmérése során. A mintegy 300 háztartás részvételével lezajlott mérés eredményei szerint fejenként 25,2 kg élelmiszert dobunk feleslegesen a szemétbe évente, a leggyakrabban elpazarolt élelmiszerek toplistáját pedig továbbra is az ételmaradékok vezetik</a:t>
            </a:r>
            <a:r>
              <a:rPr lang="hu-HU" sz="2600" dirty="0" smtClean="0">
                <a:solidFill>
                  <a:schemeClr val="tx1"/>
                </a:solidFill>
              </a:rPr>
              <a:t>.</a:t>
            </a:r>
          </a:p>
          <a:p>
            <a:endParaRPr lang="hu-HU" sz="2600" dirty="0">
              <a:solidFill>
                <a:schemeClr val="tx1"/>
              </a:solidFill>
            </a:endParaRPr>
          </a:p>
          <a:p>
            <a:r>
              <a:rPr lang="hu-HU" sz="2600" dirty="0" smtClean="0">
                <a:solidFill>
                  <a:schemeClr val="tx1"/>
                </a:solidFill>
              </a:rPr>
              <a:t>Tehát míg egyik oldalon az élelmiszer pazarlás területén javul a helyzet, a csomagolóanyag hulladékok keletkezésének nem szab gátat semmi egyelőre. </a:t>
            </a:r>
          </a:p>
        </p:txBody>
      </p:sp>
      <p:pic>
        <p:nvPicPr>
          <p:cNvPr id="1026" name="Picture 2" descr="C:\STELÁZSI\Stelázsi logó\stelazsi_logo_feh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281936"/>
            <a:ext cx="576064" cy="57606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32" y="44623"/>
            <a:ext cx="8532440" cy="4260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37290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2D050">
            <a:alpha val="50000"/>
          </a:srgbClr>
        </a:solidFill>
        <a:effectLst/>
      </p:bgPr>
    </p:bg>
    <p:spTree>
      <p:nvGrpSpPr>
        <p:cNvPr id="1" name=""/>
        <p:cNvGrpSpPr/>
        <p:nvPr/>
      </p:nvGrpSpPr>
      <p:grpSpPr>
        <a:xfrm>
          <a:off x="0" y="0"/>
          <a:ext cx="0" cy="0"/>
          <a:chOff x="0" y="0"/>
          <a:chExt cx="0" cy="0"/>
        </a:xfrm>
      </p:grpSpPr>
      <p:pic>
        <p:nvPicPr>
          <p:cNvPr id="1026" name="Picture 2" descr="C:\STELÁZSI\Stelázsi logó\stelazsi_logo_feh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281936"/>
            <a:ext cx="576064" cy="576064"/>
          </a:xfrm>
          <a:prstGeom prst="rect">
            <a:avLst/>
          </a:prstGeom>
          <a:noFill/>
          <a:extLst>
            <a:ext uri="{909E8E84-426E-40DD-AFC4-6F175D3DCCD1}">
              <a14:hiddenFill xmlns:a14="http://schemas.microsoft.com/office/drawing/2010/main">
                <a:solidFill>
                  <a:srgbClr val="FFFFFF"/>
                </a:solidFill>
              </a14:hiddenFill>
            </a:ext>
          </a:extLst>
        </p:spPr>
      </p:pic>
      <p:pic>
        <p:nvPicPr>
          <p:cNvPr id="6" name="Kép 5"/>
          <p:cNvPicPr/>
          <p:nvPr/>
        </p:nvPicPr>
        <p:blipFill>
          <a:blip r:embed="rId3">
            <a:extLst>
              <a:ext uri="{28A0092B-C50C-407E-A947-70E740481C1C}">
                <a14:useLocalDpi xmlns:a14="http://schemas.microsoft.com/office/drawing/2010/main" val="0"/>
              </a:ext>
            </a:extLst>
          </a:blip>
          <a:srcRect/>
          <a:stretch>
            <a:fillRect/>
          </a:stretch>
        </p:blipFill>
        <p:spPr bwMode="auto">
          <a:xfrm>
            <a:off x="107504" y="980728"/>
            <a:ext cx="5112568" cy="3024336"/>
          </a:xfrm>
          <a:prstGeom prst="rect">
            <a:avLst/>
          </a:prstGeom>
          <a:noFill/>
          <a:ln>
            <a:noFill/>
          </a:ln>
        </p:spPr>
      </p:pic>
      <p:graphicFrame>
        <p:nvGraphicFramePr>
          <p:cNvPr id="7" name="Táblázat 6"/>
          <p:cNvGraphicFramePr>
            <a:graphicFrameLocks noGrp="1"/>
          </p:cNvGraphicFramePr>
          <p:nvPr>
            <p:extLst>
              <p:ext uri="{D42A27DB-BD31-4B8C-83A1-F6EECF244321}">
                <p14:modId xmlns:p14="http://schemas.microsoft.com/office/powerpoint/2010/main" val="2750937080"/>
              </p:ext>
            </p:extLst>
          </p:nvPr>
        </p:nvGraphicFramePr>
        <p:xfrm>
          <a:off x="1259632" y="3717032"/>
          <a:ext cx="7772400" cy="3023235"/>
        </p:xfrm>
        <a:graphic>
          <a:graphicData uri="http://schemas.openxmlformats.org/drawingml/2006/table">
            <a:tbl>
              <a:tblPr>
                <a:tableStyleId>{5C22544A-7EE6-4342-B048-85BDC9FD1C3A}</a:tableStyleId>
              </a:tblPr>
              <a:tblGrid>
                <a:gridCol w="3886200"/>
                <a:gridCol w="3886200"/>
              </a:tblGrid>
              <a:tr h="108585">
                <a:tc>
                  <a:txBody>
                    <a:bodyPr/>
                    <a:lstStyle/>
                    <a:p>
                      <a:pPr>
                        <a:lnSpc>
                          <a:spcPct val="115000"/>
                        </a:lnSpc>
                        <a:spcAft>
                          <a:spcPts val="0"/>
                        </a:spcAft>
                      </a:pPr>
                      <a:r>
                        <a:rPr lang="hu-HU" sz="1150" dirty="0" smtClean="0">
                          <a:solidFill>
                            <a:srgbClr val="FF0000"/>
                          </a:solidFill>
                          <a:effectLst/>
                        </a:rPr>
                        <a:t>Műanyag </a:t>
                      </a:r>
                      <a:r>
                        <a:rPr lang="hu-HU" sz="1150" dirty="0">
                          <a:solidFill>
                            <a:srgbClr val="FF0000"/>
                          </a:solidFill>
                          <a:effectLst/>
                        </a:rPr>
                        <a:t>szatyrok </a:t>
                      </a:r>
                      <a:endParaRPr lang="hu-HU" sz="1200" dirty="0">
                        <a:solidFill>
                          <a:srgbClr val="FF0000"/>
                        </a:solidFill>
                        <a:effectLst/>
                        <a:latin typeface="Arial"/>
                        <a:ea typeface="Calibri"/>
                        <a:cs typeface="Times New Roman"/>
                      </a:endParaRPr>
                    </a:p>
                  </a:txBody>
                  <a:tcPr marL="68580" marR="68580" marT="0" marB="0"/>
                </a:tc>
                <a:tc>
                  <a:txBody>
                    <a:bodyPr/>
                    <a:lstStyle/>
                    <a:p>
                      <a:pPr>
                        <a:lnSpc>
                          <a:spcPct val="115000"/>
                        </a:lnSpc>
                        <a:spcAft>
                          <a:spcPts val="0"/>
                        </a:spcAft>
                      </a:pPr>
                      <a:r>
                        <a:rPr lang="hu-HU" sz="1150">
                          <a:solidFill>
                            <a:srgbClr val="FF0000"/>
                          </a:solidFill>
                          <a:effectLst/>
                        </a:rPr>
                        <a:t>200-1000 év </a:t>
                      </a:r>
                      <a:endParaRPr lang="hu-HU" sz="1200">
                        <a:solidFill>
                          <a:srgbClr val="FF0000"/>
                        </a:solidFill>
                        <a:effectLst/>
                        <a:latin typeface="Arial"/>
                        <a:ea typeface="Calibri"/>
                        <a:cs typeface="Times New Roman"/>
                      </a:endParaRPr>
                    </a:p>
                  </a:txBody>
                  <a:tcPr marL="68580" marR="68580" marT="0" marB="0"/>
                </a:tc>
              </a:tr>
              <a:tr h="103505">
                <a:tc>
                  <a:txBody>
                    <a:bodyPr/>
                    <a:lstStyle/>
                    <a:p>
                      <a:pPr>
                        <a:lnSpc>
                          <a:spcPct val="115000"/>
                        </a:lnSpc>
                        <a:spcAft>
                          <a:spcPts val="0"/>
                        </a:spcAft>
                      </a:pPr>
                      <a:r>
                        <a:rPr lang="hu-HU" sz="1150">
                          <a:solidFill>
                            <a:srgbClr val="FF0000"/>
                          </a:solidFill>
                          <a:effectLst/>
                        </a:rPr>
                        <a:t>Eldobható pelenka </a:t>
                      </a:r>
                      <a:endParaRPr lang="hu-HU" sz="1200">
                        <a:solidFill>
                          <a:srgbClr val="FF0000"/>
                        </a:solidFill>
                        <a:effectLst/>
                        <a:latin typeface="Arial"/>
                        <a:ea typeface="Calibri"/>
                        <a:cs typeface="Times New Roman"/>
                      </a:endParaRPr>
                    </a:p>
                  </a:txBody>
                  <a:tcPr marL="68580" marR="68580" marT="0" marB="0"/>
                </a:tc>
                <a:tc>
                  <a:txBody>
                    <a:bodyPr/>
                    <a:lstStyle/>
                    <a:p>
                      <a:pPr>
                        <a:lnSpc>
                          <a:spcPct val="115000"/>
                        </a:lnSpc>
                        <a:spcAft>
                          <a:spcPts val="0"/>
                        </a:spcAft>
                      </a:pPr>
                      <a:r>
                        <a:rPr lang="hu-HU" sz="1150">
                          <a:solidFill>
                            <a:srgbClr val="FF0000"/>
                          </a:solidFill>
                          <a:effectLst/>
                        </a:rPr>
                        <a:t>550 év </a:t>
                      </a:r>
                      <a:endParaRPr lang="hu-HU" sz="1200">
                        <a:solidFill>
                          <a:srgbClr val="FF0000"/>
                        </a:solidFill>
                        <a:effectLst/>
                        <a:latin typeface="Arial"/>
                        <a:ea typeface="Calibri"/>
                        <a:cs typeface="Times New Roman"/>
                      </a:endParaRPr>
                    </a:p>
                  </a:txBody>
                  <a:tcPr marL="68580" marR="68580" marT="0" marB="0"/>
                </a:tc>
              </a:tr>
              <a:tr h="108585">
                <a:tc>
                  <a:txBody>
                    <a:bodyPr/>
                    <a:lstStyle/>
                    <a:p>
                      <a:pPr>
                        <a:lnSpc>
                          <a:spcPct val="115000"/>
                        </a:lnSpc>
                        <a:spcAft>
                          <a:spcPts val="0"/>
                        </a:spcAft>
                      </a:pPr>
                      <a:r>
                        <a:rPr lang="hu-HU" sz="1150">
                          <a:solidFill>
                            <a:srgbClr val="FF0000"/>
                          </a:solidFill>
                          <a:effectLst/>
                        </a:rPr>
                        <a:t>Műanyag palack </a:t>
                      </a:r>
                      <a:endParaRPr lang="hu-HU" sz="1200">
                        <a:solidFill>
                          <a:srgbClr val="FF0000"/>
                        </a:solidFill>
                        <a:effectLst/>
                        <a:latin typeface="Arial"/>
                        <a:ea typeface="Calibri"/>
                        <a:cs typeface="Times New Roman"/>
                      </a:endParaRPr>
                    </a:p>
                  </a:txBody>
                  <a:tcPr marL="68580" marR="68580" marT="0" marB="0"/>
                </a:tc>
                <a:tc>
                  <a:txBody>
                    <a:bodyPr/>
                    <a:lstStyle/>
                    <a:p>
                      <a:pPr>
                        <a:lnSpc>
                          <a:spcPct val="115000"/>
                        </a:lnSpc>
                        <a:spcAft>
                          <a:spcPts val="0"/>
                        </a:spcAft>
                      </a:pPr>
                      <a:r>
                        <a:rPr lang="hu-HU" sz="1150" dirty="0">
                          <a:solidFill>
                            <a:srgbClr val="FF0000"/>
                          </a:solidFill>
                          <a:effectLst/>
                        </a:rPr>
                        <a:t>450 év </a:t>
                      </a:r>
                      <a:endParaRPr lang="hu-HU" sz="1200" dirty="0">
                        <a:solidFill>
                          <a:srgbClr val="FF0000"/>
                        </a:solidFill>
                        <a:effectLst/>
                        <a:latin typeface="Arial"/>
                        <a:ea typeface="Calibri"/>
                        <a:cs typeface="Times New Roman"/>
                      </a:endParaRPr>
                    </a:p>
                  </a:txBody>
                  <a:tcPr marL="68580" marR="68580" marT="0" marB="0"/>
                </a:tc>
              </a:tr>
              <a:tr h="278765">
                <a:tc>
                  <a:txBody>
                    <a:bodyPr/>
                    <a:lstStyle/>
                    <a:p>
                      <a:pPr>
                        <a:lnSpc>
                          <a:spcPct val="115000"/>
                        </a:lnSpc>
                        <a:spcAft>
                          <a:spcPts val="0"/>
                        </a:spcAft>
                      </a:pPr>
                      <a:r>
                        <a:rPr lang="hu-HU" sz="1150">
                          <a:effectLst/>
                        </a:rPr>
                        <a:t>Alumínium konzervdoboz </a:t>
                      </a:r>
                      <a:endParaRPr lang="hu-HU" sz="1200">
                        <a:solidFill>
                          <a:srgbClr val="000000"/>
                        </a:solidFill>
                        <a:effectLst/>
                        <a:latin typeface="Arial"/>
                        <a:ea typeface="Calibri"/>
                        <a:cs typeface="Times New Roman"/>
                      </a:endParaRPr>
                    </a:p>
                  </a:txBody>
                  <a:tcPr marL="68580" marR="68580" marT="0" marB="0"/>
                </a:tc>
                <a:tc>
                  <a:txBody>
                    <a:bodyPr/>
                    <a:lstStyle/>
                    <a:p>
                      <a:pPr>
                        <a:lnSpc>
                          <a:spcPct val="115000"/>
                        </a:lnSpc>
                        <a:spcAft>
                          <a:spcPts val="0"/>
                        </a:spcAft>
                      </a:pPr>
                      <a:r>
                        <a:rPr lang="hu-HU" sz="1150" dirty="0">
                          <a:effectLst/>
                        </a:rPr>
                        <a:t>200-500 év (újrahasznosítással </a:t>
                      </a:r>
                      <a:endParaRPr lang="hu-HU" sz="1200" dirty="0">
                        <a:effectLst/>
                      </a:endParaRPr>
                    </a:p>
                    <a:p>
                      <a:pPr>
                        <a:lnSpc>
                          <a:spcPct val="115000"/>
                        </a:lnSpc>
                        <a:spcAft>
                          <a:spcPts val="0"/>
                        </a:spcAft>
                      </a:pPr>
                      <a:r>
                        <a:rPr lang="hu-HU" sz="1150" dirty="0">
                          <a:effectLst/>
                        </a:rPr>
                        <a:t>kb. 6 héten belül új doboz </a:t>
                      </a:r>
                      <a:endParaRPr lang="hu-HU" sz="1200" dirty="0">
                        <a:effectLst/>
                      </a:endParaRPr>
                    </a:p>
                    <a:p>
                      <a:pPr>
                        <a:lnSpc>
                          <a:spcPct val="115000"/>
                        </a:lnSpc>
                        <a:spcAft>
                          <a:spcPts val="0"/>
                        </a:spcAft>
                      </a:pPr>
                      <a:r>
                        <a:rPr lang="hu-HU" sz="1150" dirty="0">
                          <a:effectLst/>
                        </a:rPr>
                        <a:t>készülhet belőle!) </a:t>
                      </a:r>
                      <a:endParaRPr lang="hu-HU" sz="1200" dirty="0">
                        <a:solidFill>
                          <a:srgbClr val="000000"/>
                        </a:solidFill>
                        <a:effectLst/>
                        <a:latin typeface="Arial"/>
                        <a:ea typeface="Calibri"/>
                        <a:cs typeface="Times New Roman"/>
                      </a:endParaRPr>
                    </a:p>
                  </a:txBody>
                  <a:tcPr marL="68580" marR="68580" marT="0" marB="0"/>
                </a:tc>
              </a:tr>
              <a:tr h="103505">
                <a:tc>
                  <a:txBody>
                    <a:bodyPr/>
                    <a:lstStyle/>
                    <a:p>
                      <a:pPr>
                        <a:lnSpc>
                          <a:spcPct val="115000"/>
                        </a:lnSpc>
                        <a:spcAft>
                          <a:spcPts val="0"/>
                        </a:spcAft>
                      </a:pPr>
                      <a:r>
                        <a:rPr lang="hu-HU" sz="1150">
                          <a:effectLst/>
                        </a:rPr>
                        <a:t>Habosított műanyag pohár </a:t>
                      </a:r>
                      <a:endParaRPr lang="hu-HU" sz="1200">
                        <a:solidFill>
                          <a:srgbClr val="000000"/>
                        </a:solidFill>
                        <a:effectLst/>
                        <a:latin typeface="Arial"/>
                        <a:ea typeface="Calibri"/>
                        <a:cs typeface="Times New Roman"/>
                      </a:endParaRPr>
                    </a:p>
                  </a:txBody>
                  <a:tcPr marL="68580" marR="68580" marT="0" marB="0"/>
                </a:tc>
                <a:tc>
                  <a:txBody>
                    <a:bodyPr/>
                    <a:lstStyle/>
                    <a:p>
                      <a:pPr>
                        <a:lnSpc>
                          <a:spcPct val="115000"/>
                        </a:lnSpc>
                        <a:spcAft>
                          <a:spcPts val="0"/>
                        </a:spcAft>
                      </a:pPr>
                      <a:r>
                        <a:rPr lang="hu-HU" sz="1150">
                          <a:effectLst/>
                        </a:rPr>
                        <a:t>50 év </a:t>
                      </a:r>
                      <a:endParaRPr lang="hu-HU" sz="1200">
                        <a:solidFill>
                          <a:srgbClr val="000000"/>
                        </a:solidFill>
                        <a:effectLst/>
                        <a:latin typeface="Arial"/>
                        <a:ea typeface="Calibri"/>
                        <a:cs typeface="Times New Roman"/>
                      </a:endParaRPr>
                    </a:p>
                  </a:txBody>
                  <a:tcPr marL="68580" marR="68580" marT="0" marB="0"/>
                </a:tc>
              </a:tr>
              <a:tr h="103505">
                <a:tc>
                  <a:txBody>
                    <a:bodyPr/>
                    <a:lstStyle/>
                    <a:p>
                      <a:pPr>
                        <a:lnSpc>
                          <a:spcPct val="115000"/>
                        </a:lnSpc>
                        <a:spcAft>
                          <a:spcPts val="0"/>
                        </a:spcAft>
                      </a:pPr>
                      <a:r>
                        <a:rPr lang="hu-HU" sz="1150">
                          <a:effectLst/>
                        </a:rPr>
                        <a:t>Cigaretta csikk </a:t>
                      </a:r>
                      <a:endParaRPr lang="hu-HU" sz="1200">
                        <a:solidFill>
                          <a:srgbClr val="000000"/>
                        </a:solidFill>
                        <a:effectLst/>
                        <a:latin typeface="Arial"/>
                        <a:ea typeface="Calibri"/>
                        <a:cs typeface="Times New Roman"/>
                      </a:endParaRPr>
                    </a:p>
                  </a:txBody>
                  <a:tcPr marL="68580" marR="68580" marT="0" marB="0"/>
                </a:tc>
                <a:tc>
                  <a:txBody>
                    <a:bodyPr/>
                    <a:lstStyle/>
                    <a:p>
                      <a:pPr>
                        <a:lnSpc>
                          <a:spcPct val="115000"/>
                        </a:lnSpc>
                        <a:spcAft>
                          <a:spcPts val="0"/>
                        </a:spcAft>
                      </a:pPr>
                      <a:r>
                        <a:rPr lang="hu-HU" sz="1150">
                          <a:effectLst/>
                        </a:rPr>
                        <a:t>10-12 év </a:t>
                      </a:r>
                      <a:endParaRPr lang="hu-HU" sz="1200">
                        <a:solidFill>
                          <a:srgbClr val="000000"/>
                        </a:solidFill>
                        <a:effectLst/>
                        <a:latin typeface="Arial"/>
                        <a:ea typeface="Calibri"/>
                        <a:cs typeface="Times New Roman"/>
                      </a:endParaRPr>
                    </a:p>
                  </a:txBody>
                  <a:tcPr marL="68580" marR="68580" marT="0" marB="0"/>
                </a:tc>
              </a:tr>
              <a:tr h="103505">
                <a:tc>
                  <a:txBody>
                    <a:bodyPr/>
                    <a:lstStyle/>
                    <a:p>
                      <a:pPr>
                        <a:lnSpc>
                          <a:spcPct val="115000"/>
                        </a:lnSpc>
                        <a:spcAft>
                          <a:spcPts val="0"/>
                        </a:spcAft>
                      </a:pPr>
                      <a:r>
                        <a:rPr lang="hu-HU" sz="1150">
                          <a:effectLst/>
                        </a:rPr>
                        <a:t>Tejes doboz </a:t>
                      </a:r>
                      <a:endParaRPr lang="hu-HU" sz="1200">
                        <a:solidFill>
                          <a:srgbClr val="000000"/>
                        </a:solidFill>
                        <a:effectLst/>
                        <a:latin typeface="Arial"/>
                        <a:ea typeface="Calibri"/>
                        <a:cs typeface="Times New Roman"/>
                      </a:endParaRPr>
                    </a:p>
                  </a:txBody>
                  <a:tcPr marL="68580" marR="68580" marT="0" marB="0"/>
                </a:tc>
                <a:tc>
                  <a:txBody>
                    <a:bodyPr/>
                    <a:lstStyle/>
                    <a:p>
                      <a:pPr>
                        <a:lnSpc>
                          <a:spcPct val="115000"/>
                        </a:lnSpc>
                        <a:spcAft>
                          <a:spcPts val="0"/>
                        </a:spcAft>
                      </a:pPr>
                      <a:r>
                        <a:rPr lang="hu-HU" sz="1150">
                          <a:effectLst/>
                        </a:rPr>
                        <a:t>5 év </a:t>
                      </a:r>
                      <a:endParaRPr lang="hu-HU" sz="1200">
                        <a:solidFill>
                          <a:srgbClr val="000000"/>
                        </a:solidFill>
                        <a:effectLst/>
                        <a:latin typeface="Arial"/>
                        <a:ea typeface="Calibri"/>
                        <a:cs typeface="Times New Roman"/>
                      </a:endParaRPr>
                    </a:p>
                  </a:txBody>
                  <a:tcPr marL="68580" marR="68580" marT="0" marB="0"/>
                </a:tc>
              </a:tr>
              <a:tr h="103505">
                <a:tc>
                  <a:txBody>
                    <a:bodyPr/>
                    <a:lstStyle/>
                    <a:p>
                      <a:pPr>
                        <a:lnSpc>
                          <a:spcPct val="115000"/>
                        </a:lnSpc>
                        <a:spcAft>
                          <a:spcPts val="0"/>
                        </a:spcAft>
                      </a:pPr>
                      <a:r>
                        <a:rPr lang="hu-HU" sz="1150">
                          <a:effectLst/>
                        </a:rPr>
                        <a:t>Gyapjú zokni </a:t>
                      </a:r>
                      <a:endParaRPr lang="hu-HU" sz="1200">
                        <a:solidFill>
                          <a:srgbClr val="000000"/>
                        </a:solidFill>
                        <a:effectLst/>
                        <a:latin typeface="Arial"/>
                        <a:ea typeface="Calibri"/>
                        <a:cs typeface="Times New Roman"/>
                      </a:endParaRPr>
                    </a:p>
                  </a:txBody>
                  <a:tcPr marL="68580" marR="68580" marT="0" marB="0"/>
                </a:tc>
                <a:tc>
                  <a:txBody>
                    <a:bodyPr/>
                    <a:lstStyle/>
                    <a:p>
                      <a:pPr>
                        <a:lnSpc>
                          <a:spcPct val="115000"/>
                        </a:lnSpc>
                        <a:spcAft>
                          <a:spcPts val="0"/>
                        </a:spcAft>
                      </a:pPr>
                      <a:r>
                        <a:rPr lang="hu-HU" sz="1150">
                          <a:effectLst/>
                        </a:rPr>
                        <a:t>1-5 év </a:t>
                      </a:r>
                      <a:endParaRPr lang="hu-HU" sz="1200">
                        <a:solidFill>
                          <a:srgbClr val="000000"/>
                        </a:solidFill>
                        <a:effectLst/>
                        <a:latin typeface="Arial"/>
                        <a:ea typeface="Calibri"/>
                        <a:cs typeface="Times New Roman"/>
                      </a:endParaRPr>
                    </a:p>
                  </a:txBody>
                  <a:tcPr marL="68580" marR="68580" marT="0" marB="0"/>
                </a:tc>
              </a:tr>
              <a:tr h="103505">
                <a:tc>
                  <a:txBody>
                    <a:bodyPr/>
                    <a:lstStyle/>
                    <a:p>
                      <a:pPr>
                        <a:lnSpc>
                          <a:spcPct val="115000"/>
                        </a:lnSpc>
                        <a:spcAft>
                          <a:spcPts val="0"/>
                        </a:spcAft>
                      </a:pPr>
                      <a:r>
                        <a:rPr lang="hu-HU" sz="1150">
                          <a:effectLst/>
                        </a:rPr>
                        <a:t>Pamut kesztyű </a:t>
                      </a:r>
                      <a:endParaRPr lang="hu-HU" sz="1200">
                        <a:solidFill>
                          <a:srgbClr val="000000"/>
                        </a:solidFill>
                        <a:effectLst/>
                        <a:latin typeface="Arial"/>
                        <a:ea typeface="Calibri"/>
                        <a:cs typeface="Times New Roman"/>
                      </a:endParaRPr>
                    </a:p>
                  </a:txBody>
                  <a:tcPr marL="68580" marR="68580" marT="0" marB="0"/>
                </a:tc>
                <a:tc>
                  <a:txBody>
                    <a:bodyPr/>
                    <a:lstStyle/>
                    <a:p>
                      <a:pPr>
                        <a:lnSpc>
                          <a:spcPct val="115000"/>
                        </a:lnSpc>
                        <a:spcAft>
                          <a:spcPts val="0"/>
                        </a:spcAft>
                      </a:pPr>
                      <a:r>
                        <a:rPr lang="hu-HU" sz="1150">
                          <a:effectLst/>
                        </a:rPr>
                        <a:t>3 hónap </a:t>
                      </a:r>
                      <a:endParaRPr lang="hu-HU" sz="1200">
                        <a:solidFill>
                          <a:srgbClr val="000000"/>
                        </a:solidFill>
                        <a:effectLst/>
                        <a:latin typeface="Arial"/>
                        <a:ea typeface="Calibri"/>
                        <a:cs typeface="Times New Roman"/>
                      </a:endParaRPr>
                    </a:p>
                  </a:txBody>
                  <a:tcPr marL="68580" marR="68580" marT="0" marB="0"/>
                </a:tc>
              </a:tr>
              <a:tr h="103505">
                <a:tc>
                  <a:txBody>
                    <a:bodyPr/>
                    <a:lstStyle/>
                    <a:p>
                      <a:pPr>
                        <a:lnSpc>
                          <a:spcPct val="115000"/>
                        </a:lnSpc>
                        <a:spcAft>
                          <a:spcPts val="0"/>
                        </a:spcAft>
                      </a:pPr>
                      <a:r>
                        <a:rPr lang="hu-HU" sz="1150">
                          <a:solidFill>
                            <a:srgbClr val="00B050"/>
                          </a:solidFill>
                          <a:effectLst/>
                        </a:rPr>
                        <a:t>Karton papír </a:t>
                      </a:r>
                      <a:endParaRPr lang="hu-HU" sz="1200">
                        <a:solidFill>
                          <a:srgbClr val="00B050"/>
                        </a:solidFill>
                        <a:effectLst/>
                        <a:latin typeface="Arial"/>
                        <a:ea typeface="Calibri"/>
                        <a:cs typeface="Times New Roman"/>
                      </a:endParaRPr>
                    </a:p>
                  </a:txBody>
                  <a:tcPr marL="68580" marR="68580" marT="0" marB="0"/>
                </a:tc>
                <a:tc>
                  <a:txBody>
                    <a:bodyPr/>
                    <a:lstStyle/>
                    <a:p>
                      <a:pPr>
                        <a:lnSpc>
                          <a:spcPct val="115000"/>
                        </a:lnSpc>
                        <a:spcAft>
                          <a:spcPts val="0"/>
                        </a:spcAft>
                      </a:pPr>
                      <a:r>
                        <a:rPr lang="hu-HU" sz="1150" dirty="0">
                          <a:solidFill>
                            <a:srgbClr val="00B050"/>
                          </a:solidFill>
                          <a:effectLst/>
                        </a:rPr>
                        <a:t>2 hónap </a:t>
                      </a:r>
                      <a:endParaRPr lang="hu-HU" sz="1200" dirty="0">
                        <a:solidFill>
                          <a:srgbClr val="00B050"/>
                        </a:solidFill>
                        <a:effectLst/>
                        <a:latin typeface="Arial"/>
                        <a:ea typeface="Calibri"/>
                        <a:cs typeface="Times New Roman"/>
                      </a:endParaRPr>
                    </a:p>
                  </a:txBody>
                  <a:tcPr marL="68580" marR="68580" marT="0" marB="0"/>
                </a:tc>
              </a:tr>
              <a:tr h="103505">
                <a:tc>
                  <a:txBody>
                    <a:bodyPr/>
                    <a:lstStyle/>
                    <a:p>
                      <a:pPr>
                        <a:lnSpc>
                          <a:spcPct val="115000"/>
                        </a:lnSpc>
                        <a:spcAft>
                          <a:spcPts val="0"/>
                        </a:spcAft>
                      </a:pPr>
                      <a:r>
                        <a:rPr lang="hu-HU" sz="1150" dirty="0">
                          <a:effectLst/>
                        </a:rPr>
                        <a:t>Újságpapír </a:t>
                      </a:r>
                      <a:endParaRPr lang="hu-HU" sz="1200" dirty="0">
                        <a:solidFill>
                          <a:srgbClr val="000000"/>
                        </a:solidFill>
                        <a:effectLst/>
                        <a:latin typeface="Arial"/>
                        <a:ea typeface="Calibri"/>
                        <a:cs typeface="Times New Roman"/>
                      </a:endParaRPr>
                    </a:p>
                  </a:txBody>
                  <a:tcPr marL="68580" marR="68580" marT="0" marB="0"/>
                </a:tc>
                <a:tc>
                  <a:txBody>
                    <a:bodyPr/>
                    <a:lstStyle/>
                    <a:p>
                      <a:pPr>
                        <a:lnSpc>
                          <a:spcPct val="115000"/>
                        </a:lnSpc>
                        <a:spcAft>
                          <a:spcPts val="0"/>
                        </a:spcAft>
                      </a:pPr>
                      <a:r>
                        <a:rPr lang="hu-HU" sz="1150">
                          <a:effectLst/>
                        </a:rPr>
                        <a:t>1,5 hónap</a:t>
                      </a:r>
                      <a:endParaRPr lang="hu-HU" sz="1200">
                        <a:solidFill>
                          <a:srgbClr val="000000"/>
                        </a:solidFill>
                        <a:effectLst/>
                        <a:latin typeface="Arial"/>
                        <a:ea typeface="Calibri"/>
                        <a:cs typeface="Times New Roman"/>
                      </a:endParaRPr>
                    </a:p>
                  </a:txBody>
                  <a:tcPr marL="68580" marR="68580" marT="0" marB="0"/>
                </a:tc>
              </a:tr>
              <a:tr h="103505">
                <a:tc>
                  <a:txBody>
                    <a:bodyPr/>
                    <a:lstStyle/>
                    <a:p>
                      <a:pPr>
                        <a:lnSpc>
                          <a:spcPct val="115000"/>
                        </a:lnSpc>
                        <a:spcAft>
                          <a:spcPts val="0"/>
                        </a:spcAft>
                      </a:pPr>
                      <a:r>
                        <a:rPr lang="hu-HU" sz="1150" dirty="0">
                          <a:solidFill>
                            <a:srgbClr val="00B050"/>
                          </a:solidFill>
                          <a:effectLst/>
                        </a:rPr>
                        <a:t>Papír táska (</a:t>
                      </a:r>
                      <a:r>
                        <a:rPr lang="hu-HU" sz="1150" dirty="0" smtClean="0">
                          <a:solidFill>
                            <a:srgbClr val="00B050"/>
                          </a:solidFill>
                          <a:effectLst/>
                        </a:rPr>
                        <a:t>papírszatyor)</a:t>
                      </a:r>
                      <a:endParaRPr lang="hu-HU" sz="1200" dirty="0">
                        <a:solidFill>
                          <a:srgbClr val="00B050"/>
                        </a:solidFill>
                        <a:effectLst/>
                        <a:latin typeface="Arial"/>
                        <a:ea typeface="Calibri"/>
                        <a:cs typeface="Times New Roman"/>
                      </a:endParaRPr>
                    </a:p>
                  </a:txBody>
                  <a:tcPr marL="68580" marR="68580" marT="0" marB="0"/>
                </a:tc>
                <a:tc>
                  <a:txBody>
                    <a:bodyPr/>
                    <a:lstStyle/>
                    <a:p>
                      <a:pPr>
                        <a:lnSpc>
                          <a:spcPct val="115000"/>
                        </a:lnSpc>
                        <a:spcAft>
                          <a:spcPts val="0"/>
                        </a:spcAft>
                      </a:pPr>
                      <a:r>
                        <a:rPr lang="hu-HU" sz="1150" dirty="0">
                          <a:solidFill>
                            <a:srgbClr val="00B050"/>
                          </a:solidFill>
                          <a:effectLst/>
                        </a:rPr>
                        <a:t>1 hónap </a:t>
                      </a:r>
                      <a:endParaRPr lang="hu-HU" sz="1200" dirty="0">
                        <a:solidFill>
                          <a:srgbClr val="00B050"/>
                        </a:solidFill>
                        <a:effectLst/>
                        <a:latin typeface="Arial"/>
                        <a:ea typeface="Calibri"/>
                        <a:cs typeface="Times New Roman"/>
                      </a:endParaRPr>
                    </a:p>
                  </a:txBody>
                  <a:tcPr marL="68580" marR="68580" marT="0" marB="0"/>
                </a:tc>
              </a:tr>
              <a:tr h="103505">
                <a:tc>
                  <a:txBody>
                    <a:bodyPr/>
                    <a:lstStyle/>
                    <a:p>
                      <a:pPr>
                        <a:lnSpc>
                          <a:spcPct val="115000"/>
                        </a:lnSpc>
                        <a:spcAft>
                          <a:spcPts val="0"/>
                        </a:spcAft>
                      </a:pPr>
                      <a:r>
                        <a:rPr lang="hu-HU" sz="1150">
                          <a:effectLst/>
                        </a:rPr>
                        <a:t>Papír törlőkendő </a:t>
                      </a:r>
                      <a:endParaRPr lang="hu-HU" sz="1200">
                        <a:solidFill>
                          <a:srgbClr val="000000"/>
                        </a:solidFill>
                        <a:effectLst/>
                        <a:latin typeface="Arial"/>
                        <a:ea typeface="Calibri"/>
                        <a:cs typeface="Times New Roman"/>
                      </a:endParaRPr>
                    </a:p>
                  </a:txBody>
                  <a:tcPr marL="68580" marR="68580" marT="0" marB="0"/>
                </a:tc>
                <a:tc>
                  <a:txBody>
                    <a:bodyPr/>
                    <a:lstStyle/>
                    <a:p>
                      <a:pPr>
                        <a:lnSpc>
                          <a:spcPct val="115000"/>
                        </a:lnSpc>
                        <a:spcAft>
                          <a:spcPts val="0"/>
                        </a:spcAft>
                      </a:pPr>
                      <a:r>
                        <a:rPr lang="hu-HU" sz="1150" dirty="0">
                          <a:effectLst/>
                        </a:rPr>
                        <a:t>2-4 hét </a:t>
                      </a:r>
                      <a:endParaRPr lang="hu-HU" sz="1200" dirty="0">
                        <a:solidFill>
                          <a:srgbClr val="000000"/>
                        </a:solidFill>
                        <a:effectLst/>
                        <a:latin typeface="Arial"/>
                        <a:ea typeface="Calibri"/>
                        <a:cs typeface="Times New Roman"/>
                      </a:endParaRPr>
                    </a:p>
                  </a:txBody>
                  <a:tcPr marL="68580" marR="68580" marT="0" marB="0"/>
                </a:tc>
              </a:tr>
            </a:tbl>
          </a:graphicData>
        </a:graphic>
      </p:graphicFrame>
      <p:sp>
        <p:nvSpPr>
          <p:cNvPr id="5" name="Cím 1"/>
          <p:cNvSpPr>
            <a:spLocks noGrp="1"/>
          </p:cNvSpPr>
          <p:nvPr>
            <p:ph type="ctrTitle"/>
          </p:nvPr>
        </p:nvSpPr>
        <p:spPr>
          <a:xfrm>
            <a:off x="179512" y="0"/>
            <a:ext cx="8784976" cy="1368152"/>
          </a:xfrm>
        </p:spPr>
        <p:txBody>
          <a:bodyPr>
            <a:normAutofit/>
          </a:bodyPr>
          <a:lstStyle/>
          <a:p>
            <a:r>
              <a:rPr lang="hu-HU" sz="2800" dirty="0" smtClean="0"/>
              <a:t>Lebomlási idők</a:t>
            </a:r>
            <a:endParaRPr lang="hu-HU" sz="2800" dirty="0"/>
          </a:p>
        </p:txBody>
      </p:sp>
    </p:spTree>
    <p:extLst>
      <p:ext uri="{BB962C8B-B14F-4D97-AF65-F5344CB8AC3E}">
        <p14:creationId xmlns:p14="http://schemas.microsoft.com/office/powerpoint/2010/main" val="34985276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2D050">
            <a:alpha val="50000"/>
          </a:srgbClr>
        </a:solidFill>
        <a:effectLst/>
      </p:bgPr>
    </p:bg>
    <p:spTree>
      <p:nvGrpSpPr>
        <p:cNvPr id="1" name=""/>
        <p:cNvGrpSpPr/>
        <p:nvPr/>
      </p:nvGrpSpPr>
      <p:grpSpPr>
        <a:xfrm>
          <a:off x="0" y="0"/>
          <a:ext cx="0" cy="0"/>
          <a:chOff x="0" y="0"/>
          <a:chExt cx="0" cy="0"/>
        </a:xfrm>
      </p:grpSpPr>
      <p:sp>
        <p:nvSpPr>
          <p:cNvPr id="2" name="Cím 1"/>
          <p:cNvSpPr>
            <a:spLocks noGrp="1"/>
          </p:cNvSpPr>
          <p:nvPr>
            <p:ph type="ctrTitle"/>
          </p:nvPr>
        </p:nvSpPr>
        <p:spPr>
          <a:xfrm>
            <a:off x="683568" y="188641"/>
            <a:ext cx="7772400" cy="1008111"/>
          </a:xfrm>
        </p:spPr>
        <p:txBody>
          <a:bodyPr>
            <a:normAutofit/>
          </a:bodyPr>
          <a:lstStyle/>
          <a:p>
            <a:r>
              <a:rPr lang="hu-HU" sz="2800" dirty="0" smtClean="0"/>
              <a:t>Kis kitérő - eldobható pelenka számokban</a:t>
            </a:r>
            <a:endParaRPr lang="hu-HU" sz="2800" dirty="0"/>
          </a:p>
        </p:txBody>
      </p:sp>
      <p:sp>
        <p:nvSpPr>
          <p:cNvPr id="3" name="Alcím 2"/>
          <p:cNvSpPr>
            <a:spLocks noGrp="1"/>
          </p:cNvSpPr>
          <p:nvPr>
            <p:ph type="subTitle" idx="1"/>
          </p:nvPr>
        </p:nvSpPr>
        <p:spPr>
          <a:xfrm>
            <a:off x="107504" y="1340768"/>
            <a:ext cx="5976664" cy="5400600"/>
          </a:xfrm>
        </p:spPr>
        <p:txBody>
          <a:bodyPr>
            <a:normAutofit/>
          </a:bodyPr>
          <a:lstStyle/>
          <a:p>
            <a:r>
              <a:rPr lang="hu-HU" sz="1800" dirty="0" smtClean="0">
                <a:solidFill>
                  <a:schemeClr val="tx1"/>
                </a:solidFill>
              </a:rPr>
              <a:t>Az eldobható pelenka </a:t>
            </a:r>
            <a:r>
              <a:rPr lang="hu-HU" sz="1800" dirty="0" err="1" smtClean="0">
                <a:solidFill>
                  <a:schemeClr val="tx1"/>
                </a:solidFill>
              </a:rPr>
              <a:t>kb</a:t>
            </a:r>
            <a:r>
              <a:rPr lang="hu-HU" sz="1800" dirty="0" smtClean="0">
                <a:solidFill>
                  <a:schemeClr val="tx1"/>
                </a:solidFill>
              </a:rPr>
              <a:t> 550 év alatt bomlik le.</a:t>
            </a:r>
            <a:r>
              <a:rPr lang="hu-HU" sz="1800" dirty="0">
                <a:solidFill>
                  <a:schemeClr val="tx1"/>
                </a:solidFill>
              </a:rPr>
              <a:t> </a:t>
            </a:r>
            <a:r>
              <a:rPr lang="hu-HU" sz="1800" dirty="0" smtClean="0">
                <a:solidFill>
                  <a:schemeClr val="tx1"/>
                </a:solidFill>
              </a:rPr>
              <a:t>De </a:t>
            </a:r>
            <a:r>
              <a:rPr lang="hu-HU" sz="1800" dirty="0">
                <a:solidFill>
                  <a:schemeClr val="tx1"/>
                </a:solidFill>
              </a:rPr>
              <a:t>ez csak becslés, hisz még nincs olyan régi pelenkahegy a szemétlerakókban, ami lebomlott </a:t>
            </a:r>
            <a:r>
              <a:rPr lang="hu-HU" sz="1800" dirty="0" smtClean="0">
                <a:solidFill>
                  <a:schemeClr val="tx1"/>
                </a:solidFill>
              </a:rPr>
              <a:t>volna. </a:t>
            </a:r>
            <a:r>
              <a:rPr lang="hu-HU" sz="1800" dirty="0">
                <a:solidFill>
                  <a:schemeClr val="tx1"/>
                </a:solidFill>
              </a:rPr>
              <a:t>És mennyit „termelünk” belőle? Igazán nem sokat, csak úgy évi 250-300 millió darabot csak Magyarországon!!! Ez is csak becslés ugyan, de brutális szám. És csak nő és nő ez a szám….. </a:t>
            </a:r>
            <a:endParaRPr lang="hu-HU" sz="1800" dirty="0" smtClean="0">
              <a:solidFill>
                <a:schemeClr val="tx1"/>
              </a:solidFill>
            </a:endParaRPr>
          </a:p>
          <a:p>
            <a:endParaRPr lang="hu-HU" sz="1800" dirty="0">
              <a:solidFill>
                <a:schemeClr val="tx1"/>
              </a:solidFill>
            </a:endParaRPr>
          </a:p>
          <a:p>
            <a:r>
              <a:rPr lang="hu-HU" sz="1800" dirty="0">
                <a:solidFill>
                  <a:schemeClr val="tx1"/>
                </a:solidFill>
              </a:rPr>
              <a:t>A</a:t>
            </a:r>
            <a:r>
              <a:rPr lang="hu-HU" sz="1800" dirty="0" smtClean="0">
                <a:solidFill>
                  <a:schemeClr val="tx1"/>
                </a:solidFill>
              </a:rPr>
              <a:t> </a:t>
            </a:r>
            <a:r>
              <a:rPr lang="hu-HU" sz="1800" dirty="0">
                <a:solidFill>
                  <a:schemeClr val="tx1"/>
                </a:solidFill>
              </a:rPr>
              <a:t>saját háztartásunkban egyből észrevehető </a:t>
            </a:r>
            <a:r>
              <a:rPr lang="hu-HU" sz="1800" dirty="0" smtClean="0">
                <a:solidFill>
                  <a:schemeClr val="tx1"/>
                </a:solidFill>
              </a:rPr>
              <a:t>volt, hogy mit is jelent ez egy családra levetítve. </a:t>
            </a:r>
            <a:r>
              <a:rPr lang="hu-HU" sz="1800" dirty="0">
                <a:solidFill>
                  <a:schemeClr val="tx1"/>
                </a:solidFill>
              </a:rPr>
              <a:t>Egy fővel nőtt a </a:t>
            </a:r>
            <a:r>
              <a:rPr lang="hu-HU" sz="1800" dirty="0" smtClean="0">
                <a:solidFill>
                  <a:schemeClr val="tx1"/>
                </a:solidFill>
              </a:rPr>
              <a:t>családunk létszáma</a:t>
            </a:r>
            <a:r>
              <a:rPr lang="hu-HU" sz="1800" dirty="0">
                <a:solidFill>
                  <a:schemeClr val="tx1"/>
                </a:solidFill>
              </a:rPr>
              <a:t>, viszont a hulladéktermelésünk megnégyszereződött! </a:t>
            </a:r>
            <a:r>
              <a:rPr lang="hu-HU" sz="1800" dirty="0" smtClean="0">
                <a:solidFill>
                  <a:schemeClr val="tx1"/>
                </a:solidFill>
              </a:rPr>
              <a:t>Igen hamar jutottunk arra a döntésre, </a:t>
            </a:r>
            <a:r>
              <a:rPr lang="hu-HU" sz="1800" dirty="0">
                <a:solidFill>
                  <a:schemeClr val="tx1"/>
                </a:solidFill>
              </a:rPr>
              <a:t>hogy mi nem leszünk pelenkaszemét termelők. </a:t>
            </a:r>
            <a:r>
              <a:rPr lang="hu-HU" sz="1800" dirty="0" smtClean="0">
                <a:solidFill>
                  <a:schemeClr val="tx1"/>
                </a:solidFill>
              </a:rPr>
              <a:t>Beszereztünk egy </a:t>
            </a:r>
            <a:r>
              <a:rPr lang="hu-HU" sz="1800" dirty="0">
                <a:solidFill>
                  <a:schemeClr val="tx1"/>
                </a:solidFill>
              </a:rPr>
              <a:t>szett mosható pelenkát, aminek az ára csak töredéke volt annak, amit az egyszer használatos pelenkákra költöttünk volna és bevált. Kettő gyermeket kísért el az egy szett pelenka a szobatisztaságig és még azután is használható maradt</a:t>
            </a:r>
            <a:r>
              <a:rPr lang="hu-HU" sz="1800" dirty="0" smtClean="0">
                <a:solidFill>
                  <a:schemeClr val="tx1"/>
                </a:solidFill>
              </a:rPr>
              <a:t>!!!</a:t>
            </a:r>
            <a:endParaRPr lang="hu-HU" sz="1800" dirty="0"/>
          </a:p>
        </p:txBody>
      </p:sp>
      <p:pic>
        <p:nvPicPr>
          <p:cNvPr id="1026" name="Picture 2" descr="C:\STELÁZSI\Stelázsi logó\stelazsi_logo_feh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281936"/>
            <a:ext cx="576064" cy="576064"/>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1123" y="4543425"/>
            <a:ext cx="3133725" cy="231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descr="https://temiti.hu/wp-content/uploads/2021/01/eldobhato-pelenka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9388" y="1340768"/>
            <a:ext cx="2957193" cy="2669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1203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2D050">
            <a:alpha val="50000"/>
          </a:srgbClr>
        </a:solidFill>
        <a:effectLst/>
      </p:bgPr>
    </p:bg>
    <p:spTree>
      <p:nvGrpSpPr>
        <p:cNvPr id="1" name=""/>
        <p:cNvGrpSpPr/>
        <p:nvPr/>
      </p:nvGrpSpPr>
      <p:grpSpPr>
        <a:xfrm>
          <a:off x="0" y="0"/>
          <a:ext cx="0" cy="0"/>
          <a:chOff x="0" y="0"/>
          <a:chExt cx="0" cy="0"/>
        </a:xfrm>
      </p:grpSpPr>
      <p:sp>
        <p:nvSpPr>
          <p:cNvPr id="2" name="Cím 1"/>
          <p:cNvSpPr>
            <a:spLocks noGrp="1"/>
          </p:cNvSpPr>
          <p:nvPr>
            <p:ph type="ctrTitle"/>
          </p:nvPr>
        </p:nvSpPr>
        <p:spPr>
          <a:xfrm>
            <a:off x="683568" y="116633"/>
            <a:ext cx="7772400" cy="1080120"/>
          </a:xfrm>
        </p:spPr>
        <p:txBody>
          <a:bodyPr>
            <a:normAutofit fontScale="90000"/>
          </a:bodyPr>
          <a:lstStyle/>
          <a:p>
            <a:r>
              <a:rPr lang="hu-HU" dirty="0" smtClean="0"/>
              <a:t/>
            </a:r>
            <a:br>
              <a:rPr lang="hu-HU" dirty="0" smtClean="0"/>
            </a:br>
            <a:r>
              <a:rPr lang="hu-HU" sz="3100" dirty="0" smtClean="0"/>
              <a:t>Mit </a:t>
            </a:r>
            <a:r>
              <a:rPr lang="hu-HU" sz="3100" dirty="0"/>
              <a:t>kell tennie az emberiségnek</a:t>
            </a:r>
            <a:r>
              <a:rPr lang="hu-HU" sz="3100" dirty="0" smtClean="0"/>
              <a:t>?</a:t>
            </a:r>
            <a:r>
              <a:rPr lang="hu-HU" dirty="0"/>
              <a:t/>
            </a:r>
            <a:br>
              <a:rPr lang="hu-HU" dirty="0"/>
            </a:br>
            <a:endParaRPr lang="hu-HU" dirty="0"/>
          </a:p>
        </p:txBody>
      </p:sp>
      <p:sp>
        <p:nvSpPr>
          <p:cNvPr id="3" name="Alcím 2"/>
          <p:cNvSpPr>
            <a:spLocks noGrp="1"/>
          </p:cNvSpPr>
          <p:nvPr>
            <p:ph type="subTitle" idx="1"/>
          </p:nvPr>
        </p:nvSpPr>
        <p:spPr>
          <a:xfrm>
            <a:off x="179512" y="1340768"/>
            <a:ext cx="8784976" cy="4941168"/>
          </a:xfrm>
        </p:spPr>
        <p:txBody>
          <a:bodyPr>
            <a:normAutofit/>
          </a:bodyPr>
          <a:lstStyle/>
          <a:p>
            <a:pPr marL="457200" lvl="0" indent="-457200">
              <a:buFontTx/>
              <a:buChar char="-"/>
            </a:pPr>
            <a:r>
              <a:rPr lang="hu-HU" sz="1800" dirty="0" smtClean="0">
                <a:solidFill>
                  <a:schemeClr val="tx1"/>
                </a:solidFill>
              </a:rPr>
              <a:t>Innováció </a:t>
            </a:r>
            <a:r>
              <a:rPr lang="hu-HU" sz="1800" dirty="0">
                <a:solidFill>
                  <a:schemeClr val="tx1"/>
                </a:solidFill>
              </a:rPr>
              <a:t>új műanyagok iránt: Amennyiben megjelenik olyan új anyag, melynek előállítása a jelenleginél költséghatékonyabb, ugyanakkor </a:t>
            </a:r>
            <a:r>
              <a:rPr lang="hu-HU" sz="1800" dirty="0" smtClean="0">
                <a:solidFill>
                  <a:schemeClr val="tx1"/>
                </a:solidFill>
              </a:rPr>
              <a:t>„</a:t>
            </a:r>
            <a:r>
              <a:rPr lang="hu-HU" sz="1800" dirty="0" err="1" smtClean="0">
                <a:solidFill>
                  <a:schemeClr val="tx1"/>
                </a:solidFill>
              </a:rPr>
              <a:t>környezetbarátabb</a:t>
            </a:r>
            <a:r>
              <a:rPr lang="hu-HU" sz="1800" dirty="0" smtClean="0">
                <a:solidFill>
                  <a:schemeClr val="tx1"/>
                </a:solidFill>
              </a:rPr>
              <a:t>” </a:t>
            </a:r>
            <a:r>
              <a:rPr lang="hu-HU" sz="1800" dirty="0">
                <a:solidFill>
                  <a:schemeClr val="tx1"/>
                </a:solidFill>
              </a:rPr>
              <a:t>irányvonalat képvisel, a váltás borítékolható. </a:t>
            </a:r>
            <a:endParaRPr lang="hu-HU" sz="1800" dirty="0" smtClean="0">
              <a:solidFill>
                <a:schemeClr val="tx1"/>
              </a:solidFill>
            </a:endParaRPr>
          </a:p>
          <a:p>
            <a:pPr lvl="0"/>
            <a:endParaRPr lang="hu-HU" sz="1800" dirty="0">
              <a:solidFill>
                <a:schemeClr val="tx1"/>
              </a:solidFill>
            </a:endParaRPr>
          </a:p>
          <a:p>
            <a:pPr marL="457200" lvl="0" indent="-457200">
              <a:buFontTx/>
              <a:buChar char="-"/>
            </a:pPr>
            <a:r>
              <a:rPr lang="hu-HU" sz="1800" dirty="0" smtClean="0">
                <a:solidFill>
                  <a:schemeClr val="tx1"/>
                </a:solidFill>
              </a:rPr>
              <a:t>Törvényi </a:t>
            </a:r>
            <a:r>
              <a:rPr lang="hu-HU" sz="1800" dirty="0">
                <a:solidFill>
                  <a:schemeClr val="tx1"/>
                </a:solidFill>
              </a:rPr>
              <a:t>szabályozás:</a:t>
            </a:r>
            <a:r>
              <a:rPr lang="hu-HU" sz="1800" b="1" dirty="0">
                <a:solidFill>
                  <a:schemeClr val="tx1"/>
                </a:solidFill>
              </a:rPr>
              <a:t> </a:t>
            </a:r>
            <a:r>
              <a:rPr lang="hu-HU" sz="1800" dirty="0">
                <a:solidFill>
                  <a:schemeClr val="tx1"/>
                </a:solidFill>
              </a:rPr>
              <a:t>Ha az országok vezetői - törvényhozói hathatósan lépnek fel, a váltás úgyszintén biztosított</a:t>
            </a:r>
            <a:r>
              <a:rPr lang="hu-HU" sz="1800" dirty="0" smtClean="0">
                <a:solidFill>
                  <a:schemeClr val="tx1"/>
                </a:solidFill>
              </a:rPr>
              <a:t>.</a:t>
            </a:r>
          </a:p>
          <a:p>
            <a:pPr lvl="0"/>
            <a:endParaRPr lang="hu-HU" sz="1800" dirty="0">
              <a:solidFill>
                <a:schemeClr val="tx1"/>
              </a:solidFill>
            </a:endParaRPr>
          </a:p>
          <a:p>
            <a:pPr lvl="0"/>
            <a:r>
              <a:rPr lang="hu-HU" sz="1800" dirty="0" smtClean="0">
                <a:solidFill>
                  <a:schemeClr val="tx1"/>
                </a:solidFill>
              </a:rPr>
              <a:t>- Az </a:t>
            </a:r>
            <a:r>
              <a:rPr lang="hu-HU" sz="1800" dirty="0">
                <a:solidFill>
                  <a:schemeClr val="tx1"/>
                </a:solidFill>
              </a:rPr>
              <a:t>optimális megoldás viszont a megelőzés, mellyel sok kicsi sokra megy alapon mi magunk is képesek vagyunk befolyásolni a keresletet és ezáltal a kínálatot. Törekednünk kell arra, hogy mindennapjaink során minimalizáljuk a műanyagok használatát.</a:t>
            </a:r>
          </a:p>
          <a:p>
            <a:r>
              <a:rPr lang="hu-HU" sz="1800" dirty="0">
                <a:solidFill>
                  <a:schemeClr val="tx1"/>
                </a:solidFill>
              </a:rPr>
              <a:t> </a:t>
            </a:r>
          </a:p>
          <a:p>
            <a:r>
              <a:rPr lang="hu-HU" sz="1800" dirty="0">
                <a:solidFill>
                  <a:schemeClr val="tx1"/>
                </a:solidFill>
              </a:rPr>
              <a:t>Az időnk fogytán, mihamarabb váltanunk kell, különben saját hulladékunkba fogunk belefulladni, és eközben a halálba rántjuk a Föld élővilágát is...</a:t>
            </a:r>
          </a:p>
          <a:p>
            <a:endParaRPr lang="hu-HU" sz="1800" dirty="0"/>
          </a:p>
        </p:txBody>
      </p:sp>
      <p:pic>
        <p:nvPicPr>
          <p:cNvPr id="1026" name="Picture 2" descr="C:\STELÁZSI\Stelázsi logó\stelazsi_logo_feh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281936"/>
            <a:ext cx="576064"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2563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2D050">
            <a:alpha val="50000"/>
          </a:srgbClr>
        </a:solidFill>
        <a:effectLst/>
      </p:bgPr>
    </p:bg>
    <p:spTree>
      <p:nvGrpSpPr>
        <p:cNvPr id="1" name=""/>
        <p:cNvGrpSpPr/>
        <p:nvPr/>
      </p:nvGrpSpPr>
      <p:grpSpPr>
        <a:xfrm>
          <a:off x="0" y="0"/>
          <a:ext cx="0" cy="0"/>
          <a:chOff x="0" y="0"/>
          <a:chExt cx="0" cy="0"/>
        </a:xfrm>
      </p:grpSpPr>
      <p:sp>
        <p:nvSpPr>
          <p:cNvPr id="2" name="Cím 1"/>
          <p:cNvSpPr>
            <a:spLocks noGrp="1"/>
          </p:cNvSpPr>
          <p:nvPr>
            <p:ph type="ctrTitle"/>
          </p:nvPr>
        </p:nvSpPr>
        <p:spPr>
          <a:xfrm>
            <a:off x="755576" y="116632"/>
            <a:ext cx="7772400" cy="1470025"/>
          </a:xfrm>
        </p:spPr>
        <p:txBody>
          <a:bodyPr/>
          <a:lstStyle/>
          <a:p>
            <a:r>
              <a:rPr lang="hu-HU" dirty="0" err="1" smtClean="0"/>
              <a:t>Brainstorming</a:t>
            </a:r>
            <a:endParaRPr lang="hu-HU" dirty="0"/>
          </a:p>
        </p:txBody>
      </p:sp>
      <p:sp>
        <p:nvSpPr>
          <p:cNvPr id="3" name="Alcím 2"/>
          <p:cNvSpPr>
            <a:spLocks noGrp="1"/>
          </p:cNvSpPr>
          <p:nvPr>
            <p:ph type="subTitle" idx="1"/>
          </p:nvPr>
        </p:nvSpPr>
        <p:spPr>
          <a:xfrm>
            <a:off x="288032" y="2420888"/>
            <a:ext cx="8604448" cy="3217912"/>
          </a:xfrm>
        </p:spPr>
        <p:txBody>
          <a:bodyPr/>
          <a:lstStyle/>
          <a:p>
            <a:r>
              <a:rPr lang="hu-HU" dirty="0" smtClean="0">
                <a:solidFill>
                  <a:srgbClr val="FF0000"/>
                </a:solidFill>
              </a:rPr>
              <a:t>A saját háztartásunkban mik azok a termékek, amiket egyszer használatos műanyag csomagolásban vásárolunk?</a:t>
            </a:r>
          </a:p>
        </p:txBody>
      </p:sp>
      <p:pic>
        <p:nvPicPr>
          <p:cNvPr id="1026" name="Picture 2" descr="C:\STELÁZSI\Stelázsi logó\stelazsi_logo_feh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281936"/>
            <a:ext cx="576064"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25633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571</TotalTime>
  <Words>1399</Words>
  <Application>Microsoft Office PowerPoint</Application>
  <PresentationFormat>Diavetítés a képernyőre (4:3 oldalarány)</PresentationFormat>
  <Paragraphs>171</Paragraphs>
  <Slides>21</Slides>
  <Notes>5</Notes>
  <HiddenSlides>0</HiddenSlides>
  <MMClips>1</MMClips>
  <ScaleCrop>false</ScaleCrop>
  <HeadingPairs>
    <vt:vector size="4" baseType="variant">
      <vt:variant>
        <vt:lpstr>Téma</vt:lpstr>
      </vt:variant>
      <vt:variant>
        <vt:i4>1</vt:i4>
      </vt:variant>
      <vt:variant>
        <vt:lpstr>Diacímek</vt:lpstr>
      </vt:variant>
      <vt:variant>
        <vt:i4>21</vt:i4>
      </vt:variant>
    </vt:vector>
  </HeadingPairs>
  <TitlesOfParts>
    <vt:vector size="22" baseType="lpstr">
      <vt:lpstr>Office-téma</vt:lpstr>
      <vt:lpstr>PowerPoint bemutató</vt:lpstr>
      <vt:lpstr> </vt:lpstr>
      <vt:lpstr>PowerPoint bemutató</vt:lpstr>
      <vt:lpstr>Miért van szüksége  az élelmiszeriparnak csomagolóanyagokra? </vt:lpstr>
      <vt:lpstr>PowerPoint bemutató</vt:lpstr>
      <vt:lpstr>Lebomlási idők</vt:lpstr>
      <vt:lpstr>Kis kitérő - eldobható pelenka számokban</vt:lpstr>
      <vt:lpstr> Mit kell tennie az emberiségnek? </vt:lpstr>
      <vt:lpstr>Brainstorming</vt:lpstr>
      <vt:lpstr>Brainstorming</vt:lpstr>
      <vt:lpstr>Mi a Zero Waste?</vt:lpstr>
      <vt:lpstr>A Zero Waste alapelvei  (ebben a sorrendben):</vt:lpstr>
      <vt:lpstr>PowerPoint bemutató</vt:lpstr>
      <vt:lpstr>A Stelázsi Csomagolásmentes bolt megszületése</vt:lpstr>
      <vt:lpstr>Törekvéseink</vt:lpstr>
      <vt:lpstr>Praktikus és egyszerű?</vt:lpstr>
      <vt:lpstr>Hogyan kezdjünk bele a hulladékunk csökkentésébe? </vt:lpstr>
      <vt:lpstr>Hogyan zajlik a vásárlás egy csomagolásmentes boltban?</vt:lpstr>
      <vt:lpstr>Mit lehet kapni a Stelázsiban?</vt:lpstr>
      <vt:lpstr>PowerPoint bemutató</vt:lpstr>
      <vt:lpstr>Források: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bemutató</dc:title>
  <dc:creator>user</dc:creator>
  <cp:lastModifiedBy>user</cp:lastModifiedBy>
  <cp:revision>78</cp:revision>
  <dcterms:created xsi:type="dcterms:W3CDTF">2022-11-06T13:37:06Z</dcterms:created>
  <dcterms:modified xsi:type="dcterms:W3CDTF">2022-11-09T18:58:46Z</dcterms:modified>
</cp:coreProperties>
</file>